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6" r:id="rId1"/>
  </p:sldMasterIdLst>
  <p:notesMasterIdLst>
    <p:notesMasterId r:id="rId13"/>
  </p:notesMasterIdLst>
  <p:handoutMasterIdLst>
    <p:handoutMasterId r:id="rId14"/>
  </p:handoutMasterIdLst>
  <p:sldIdLst>
    <p:sldId id="332" r:id="rId2"/>
    <p:sldId id="339" r:id="rId3"/>
    <p:sldId id="341" r:id="rId4"/>
    <p:sldId id="340" r:id="rId5"/>
    <p:sldId id="333" r:id="rId6"/>
    <p:sldId id="344" r:id="rId7"/>
    <p:sldId id="345" r:id="rId8"/>
    <p:sldId id="349" r:id="rId9"/>
    <p:sldId id="350" r:id="rId10"/>
    <p:sldId id="331" r:id="rId11"/>
    <p:sldId id="34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CAB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82375" autoAdjust="0"/>
  </p:normalViewPr>
  <p:slideViewPr>
    <p:cSldViewPr>
      <p:cViewPr>
        <p:scale>
          <a:sx n="80" d="100"/>
          <a:sy n="80" d="100"/>
        </p:scale>
        <p:origin x="-178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4EF22-4190-46D3-9F9D-90EA168D6FBB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A14AB-6FF5-43B3-955E-C7C2665F9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73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45C30-9CE7-4696-A05C-868073DCF616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DA2CF-FB1D-431C-867E-85E0478CB6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8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óptima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erige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buen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fundamento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Asegúrese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vitaminas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los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nutrientes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organismo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necesita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DA2CF-FB1D-431C-867E-85E0478CB68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358AE912-01AC-4383-9ADB-888B7F459E1C}" type="slidenum">
              <a:rPr lang="en-US" sz="1200">
                <a:solidFill>
                  <a:prstClr val="black"/>
                </a:solidFill>
                <a:latin typeface="Arial" charset="0"/>
                <a:ea typeface="ＭＳ Ｐゴシック" pitchFamily="1" charset="-128"/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 dirty="0">
              <a:solidFill>
                <a:prstClr val="black"/>
              </a:solidFill>
              <a:latin typeface="Arial" charset="0"/>
              <a:ea typeface="ＭＳ Ｐゴシック" pitchFamily="1" charset="-128"/>
              <a:cs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200" b="0" i="0" u="none" strike="noStrike" dirty="0">
                <a:solidFill>
                  <a:schemeClr val="bg1"/>
                </a:solidFill>
                <a:latin typeface="+mn-lt"/>
              </a:rPr>
              <a:t>En </a:t>
            </a:r>
            <a:r>
              <a:rPr sz="1200" b="0" i="0" u="none" strike="noStrike" dirty="0" err="1">
                <a:solidFill>
                  <a:schemeClr val="bg1"/>
                </a:solidFill>
                <a:latin typeface="+mn-lt"/>
              </a:rPr>
              <a:t>esta</a:t>
            </a:r>
            <a:r>
              <a:rPr sz="1200" b="0" i="0" u="none" strike="noStrike" dirty="0">
                <a:solidFill>
                  <a:schemeClr val="bg1"/>
                </a:solidFill>
                <a:latin typeface="+mn-lt"/>
              </a:rPr>
              <a:t> </a:t>
            </a:r>
            <a:r>
              <a:rPr sz="1200" b="0" i="0" u="none" strike="noStrike" dirty="0" err="1">
                <a:solidFill>
                  <a:schemeClr val="bg1"/>
                </a:solidFill>
                <a:latin typeface="+mn-lt"/>
              </a:rPr>
              <a:t>diapositiva</a:t>
            </a:r>
            <a:r>
              <a:rPr sz="1200" b="0" i="0" u="none" strike="noStrike" dirty="0">
                <a:solidFill>
                  <a:schemeClr val="bg1"/>
                </a:solidFill>
                <a:latin typeface="+mn-lt"/>
              </a:rPr>
              <a:t> se </a:t>
            </a:r>
            <a:r>
              <a:rPr sz="1200" b="0" i="0" u="none" strike="noStrike" dirty="0" err="1">
                <a:solidFill>
                  <a:schemeClr val="bg1"/>
                </a:solidFill>
                <a:latin typeface="+mn-lt"/>
              </a:rPr>
              <a:t>ve</a:t>
            </a:r>
            <a:r>
              <a:rPr sz="1200" b="0" i="0" u="none" strike="noStrike" dirty="0">
                <a:solidFill>
                  <a:schemeClr val="bg1"/>
                </a:solidFill>
                <a:latin typeface="+mn-lt"/>
              </a:rPr>
              <a:t> la </a:t>
            </a:r>
            <a:r>
              <a:rPr sz="1200" b="0" i="0" u="none" strike="noStrike" dirty="0" err="1">
                <a:solidFill>
                  <a:schemeClr val="bg1"/>
                </a:solidFill>
                <a:latin typeface="+mn-lt"/>
              </a:rPr>
              <a:t>Ganancia</a:t>
            </a:r>
            <a:r>
              <a:rPr sz="1200" b="0" i="0" u="none" strike="noStrike" dirty="0">
                <a:solidFill>
                  <a:schemeClr val="bg1"/>
                </a:solidFill>
                <a:latin typeface="+mn-lt"/>
              </a:rPr>
              <a:t> </a:t>
            </a:r>
            <a:r>
              <a:rPr sz="1200" b="0" i="0" u="none" strike="noStrike" dirty="0" err="1">
                <a:solidFill>
                  <a:schemeClr val="bg1"/>
                </a:solidFill>
                <a:latin typeface="+mn-lt"/>
              </a:rPr>
              <a:t>Bruta</a:t>
            </a:r>
            <a:r>
              <a:rPr sz="1200" b="0" i="0" u="none" strike="noStrike" dirty="0">
                <a:solidFill>
                  <a:schemeClr val="bg1"/>
                </a:solidFill>
                <a:latin typeface="+mn-lt"/>
              </a:rPr>
              <a:t> </a:t>
            </a:r>
            <a:r>
              <a:rPr sz="1200" b="0" i="0" u="none" strike="noStrike" dirty="0" err="1">
                <a:solidFill>
                  <a:schemeClr val="bg1"/>
                </a:solidFill>
                <a:latin typeface="+mn-lt"/>
              </a:rPr>
              <a:t>Mensual</a:t>
            </a:r>
            <a:r>
              <a:rPr sz="1200" b="0" i="0" u="none" strike="noStrike" dirty="0">
                <a:solidFill>
                  <a:schemeClr val="bg1"/>
                </a:solidFill>
                <a:latin typeface="+mn-lt"/>
              </a:rPr>
              <a:t> </a:t>
            </a:r>
            <a:r>
              <a:rPr sz="1200" b="0" i="0" u="none" strike="noStrike" dirty="0" err="1">
                <a:solidFill>
                  <a:schemeClr val="bg1"/>
                </a:solidFill>
                <a:latin typeface="+mn-lt"/>
              </a:rPr>
              <a:t>por</a:t>
            </a:r>
            <a:r>
              <a:rPr sz="1200" b="0" i="0" u="none" strike="noStrike" dirty="0">
                <a:solidFill>
                  <a:schemeClr val="bg1"/>
                </a:solidFill>
                <a:latin typeface="+mn-lt"/>
              </a:rPr>
              <a:t> el </a:t>
            </a:r>
            <a:r>
              <a:rPr sz="1200" b="0" i="0" u="none" strike="noStrike" dirty="0" err="1">
                <a:solidFill>
                  <a:schemeClr val="bg1"/>
                </a:solidFill>
                <a:latin typeface="+mn-lt"/>
              </a:rPr>
              <a:t>número</a:t>
            </a:r>
            <a:r>
              <a:rPr sz="1200" b="0" i="0" u="none" strike="noStrike" dirty="0">
                <a:solidFill>
                  <a:schemeClr val="bg1"/>
                </a:solidFill>
                <a:latin typeface="+mn-lt"/>
              </a:rPr>
              <a:t> de </a:t>
            </a:r>
            <a:r>
              <a:rPr sz="1200" b="0" i="0" u="none" strike="noStrike" dirty="0" err="1">
                <a:solidFill>
                  <a:schemeClr val="bg1"/>
                </a:solidFill>
                <a:latin typeface="+mn-lt"/>
              </a:rPr>
              <a:t>clientes</a:t>
            </a:r>
            <a:r>
              <a:rPr sz="1200" b="0" i="0" u="none" strike="noStrike" dirty="0">
                <a:solidFill>
                  <a:schemeClr val="bg1"/>
                </a:solidFill>
                <a:latin typeface="+mn-lt"/>
              </a:rPr>
              <a:t> </a:t>
            </a:r>
            <a:r>
              <a:rPr sz="1200" b="0" i="0" u="none" strike="noStrike" dirty="0" err="1">
                <a:solidFill>
                  <a:schemeClr val="bg1"/>
                </a:solidFill>
                <a:latin typeface="+mn-lt"/>
              </a:rPr>
              <a:t>que</a:t>
            </a:r>
            <a:r>
              <a:rPr sz="1200" b="0" i="0" u="none" strike="noStrike" dirty="0">
                <a:solidFill>
                  <a:schemeClr val="bg1"/>
                </a:solidFill>
                <a:latin typeface="+mn-lt"/>
              </a:rPr>
              <a:t> </a:t>
            </a:r>
            <a:r>
              <a:rPr sz="1200" b="0" i="0" u="none" strike="noStrike" dirty="0" err="1">
                <a:solidFill>
                  <a:schemeClr val="bg1"/>
                </a:solidFill>
                <a:latin typeface="+mn-lt"/>
              </a:rPr>
              <a:t>renueven</a:t>
            </a:r>
            <a:r>
              <a:rPr sz="1200" b="0" i="0" u="none" strike="noStrike" dirty="0">
                <a:solidFill>
                  <a:schemeClr val="bg1"/>
                </a:solidFill>
                <a:latin typeface="+mn-lt"/>
              </a:rPr>
              <a:t> </a:t>
            </a:r>
            <a:r>
              <a:rPr sz="1200" b="0" i="0" u="none" strike="noStrike" dirty="0" err="1">
                <a:solidFill>
                  <a:schemeClr val="bg1"/>
                </a:solidFill>
                <a:latin typeface="+mn-lt"/>
              </a:rPr>
              <a:t>su</a:t>
            </a:r>
            <a:r>
              <a:rPr sz="1200" b="0" i="0" u="none" strike="noStrike" dirty="0">
                <a:solidFill>
                  <a:schemeClr val="bg1"/>
                </a:solidFill>
                <a:latin typeface="+mn-lt"/>
              </a:rPr>
              <a:t> </a:t>
            </a:r>
            <a:r>
              <a:rPr sz="1200" b="0" i="0" u="none" strike="noStrike" dirty="0" err="1">
                <a:solidFill>
                  <a:schemeClr val="bg1"/>
                </a:solidFill>
                <a:latin typeface="+mn-lt"/>
              </a:rPr>
              <a:t>pedido</a:t>
            </a:r>
            <a:r>
              <a:rPr sz="1200" b="0" i="0" u="none" strike="noStrike" dirty="0">
                <a:solidFill>
                  <a:schemeClr val="bg1"/>
                </a:solidFill>
                <a:latin typeface="+mn-lt"/>
              </a:rPr>
              <a:t> </a:t>
            </a:r>
            <a:r>
              <a:rPr sz="1200" b="0" i="0" u="none" strike="noStrike" dirty="0" err="1">
                <a:solidFill>
                  <a:schemeClr val="bg1"/>
                </a:solidFill>
                <a:latin typeface="+mn-lt"/>
              </a:rPr>
              <a:t>cada</a:t>
            </a:r>
            <a:r>
              <a:rPr sz="1200" b="0" i="0" u="none" strike="noStrike" dirty="0">
                <a:solidFill>
                  <a:schemeClr val="bg1"/>
                </a:solidFill>
                <a:latin typeface="+mn-lt"/>
              </a:rPr>
              <a:t> </a:t>
            </a:r>
            <a:r>
              <a:rPr sz="1200" b="0" i="0" u="none" strike="noStrike" dirty="0" err="1">
                <a:solidFill>
                  <a:schemeClr val="bg1"/>
                </a:solidFill>
                <a:latin typeface="+mn-lt"/>
              </a:rPr>
              <a:t>mes</a:t>
            </a:r>
            <a:r>
              <a:rPr sz="1200" b="0" i="0" u="none" strike="noStrike" dirty="0">
                <a:solidFill>
                  <a:schemeClr val="bg1"/>
                </a:solidFill>
                <a:latin typeface="+mn-lt"/>
              </a:rPr>
              <a:t> </a:t>
            </a:r>
            <a:r>
              <a:rPr sz="1200" b="0" i="0" u="none" strike="noStrike" dirty="0" err="1">
                <a:solidFill>
                  <a:schemeClr val="bg1"/>
                </a:solidFill>
                <a:latin typeface="+mn-lt"/>
              </a:rPr>
              <a:t>por</a:t>
            </a:r>
            <a:r>
              <a:rPr sz="1200" b="0" i="0" u="none" strike="noStrike" dirty="0">
                <a:solidFill>
                  <a:schemeClr val="bg1"/>
                </a:solidFill>
                <a:latin typeface="+mn-lt"/>
              </a:rPr>
              <a:t> </a:t>
            </a:r>
            <a:r>
              <a:rPr sz="1200" b="0" i="0" u="none" strike="noStrike" dirty="0" err="1">
                <a:solidFill>
                  <a:schemeClr val="bg1"/>
                </a:solidFill>
                <a:latin typeface="+mn-lt"/>
              </a:rPr>
              <a:t>medio</a:t>
            </a:r>
            <a:r>
              <a:rPr sz="1200" b="0" i="0" u="none" strike="noStrike" dirty="0">
                <a:solidFill>
                  <a:schemeClr val="bg1"/>
                </a:solidFill>
                <a:latin typeface="+mn-lt"/>
              </a:rPr>
              <a:t> de </a:t>
            </a:r>
            <a:r>
              <a:rPr sz="1200" b="0" i="0" u="none" strike="noStrike" dirty="0" err="1">
                <a:solidFill>
                  <a:schemeClr val="bg1"/>
                </a:solidFill>
                <a:latin typeface="+mn-lt"/>
              </a:rPr>
              <a:t>usted</a:t>
            </a:r>
            <a:r>
              <a:rPr sz="1200" b="0" i="0" u="none" strike="noStrike" dirty="0">
                <a:solidFill>
                  <a:schemeClr val="bg1"/>
                </a:solidFill>
                <a:latin typeface="+mn-lt"/>
              </a:rPr>
              <a:t>. ¡Con tan solo 10 </a:t>
            </a:r>
            <a:r>
              <a:rPr sz="1200" b="0" i="0" u="none" strike="noStrike" dirty="0" err="1">
                <a:solidFill>
                  <a:schemeClr val="bg1"/>
                </a:solidFill>
                <a:latin typeface="+mn-lt"/>
              </a:rPr>
              <a:t>clientes</a:t>
            </a:r>
            <a:r>
              <a:rPr sz="1200" b="0" i="0" u="none" strike="noStrike" dirty="0">
                <a:solidFill>
                  <a:schemeClr val="bg1"/>
                </a:solidFill>
                <a:latin typeface="+mn-lt"/>
              </a:rPr>
              <a:t> </a:t>
            </a:r>
            <a:r>
              <a:rPr sz="1200" b="0" i="0" u="none" strike="noStrike" dirty="0" err="1">
                <a:solidFill>
                  <a:schemeClr val="bg1"/>
                </a:solidFill>
                <a:latin typeface="+mn-lt"/>
              </a:rPr>
              <a:t>usted</a:t>
            </a:r>
            <a:r>
              <a:rPr sz="1200" b="0" i="0" u="none" strike="noStrike" dirty="0">
                <a:solidFill>
                  <a:schemeClr val="bg1"/>
                </a:solidFill>
                <a:latin typeface="+mn-lt"/>
              </a:rPr>
              <a:t> </a:t>
            </a:r>
            <a:r>
              <a:rPr sz="1200" b="0" i="0" u="none" strike="noStrike" dirty="0" err="1">
                <a:solidFill>
                  <a:schemeClr val="bg1"/>
                </a:solidFill>
                <a:latin typeface="+mn-lt"/>
              </a:rPr>
              <a:t>puede</a:t>
            </a:r>
            <a:r>
              <a:rPr sz="1200" b="0" i="0" u="none" strike="noStrike" dirty="0">
                <a:solidFill>
                  <a:schemeClr val="bg1"/>
                </a:solidFill>
                <a:latin typeface="+mn-lt"/>
              </a:rPr>
              <a:t> </a:t>
            </a:r>
            <a:r>
              <a:rPr sz="1200" b="0" i="0" u="none" strike="noStrike" dirty="0" err="1">
                <a:solidFill>
                  <a:schemeClr val="bg1"/>
                </a:solidFill>
                <a:latin typeface="+mn-lt"/>
              </a:rPr>
              <a:t>ganar</a:t>
            </a:r>
            <a:r>
              <a:rPr sz="1200" b="0" i="0" u="none" strike="noStrike" dirty="0">
                <a:solidFill>
                  <a:schemeClr val="bg1"/>
                </a:solidFill>
                <a:latin typeface="+mn-lt"/>
              </a:rPr>
              <a:t> £165 </a:t>
            </a:r>
            <a:r>
              <a:rPr sz="1200" b="0" i="0" u="none" strike="noStrike" dirty="0" err="1">
                <a:solidFill>
                  <a:schemeClr val="bg1"/>
                </a:solidFill>
                <a:latin typeface="+mn-lt"/>
              </a:rPr>
              <a:t>mensuales</a:t>
            </a:r>
            <a:r>
              <a:rPr sz="1200" b="0" i="0" u="none" strike="noStrike" dirty="0">
                <a:solidFill>
                  <a:schemeClr val="bg1"/>
                </a:solidFill>
                <a:latin typeface="+mn-lt"/>
              </a:rPr>
              <a:t> </a:t>
            </a:r>
            <a:r>
              <a:rPr sz="1200" b="0" i="0" u="none" strike="noStrike" dirty="0" err="1">
                <a:solidFill>
                  <a:schemeClr val="bg1"/>
                </a:solidFill>
                <a:latin typeface="+mn-lt"/>
              </a:rPr>
              <a:t>únicamente</a:t>
            </a:r>
            <a:r>
              <a:rPr sz="1200" b="0" i="0" u="none" strike="noStrike" dirty="0">
                <a:solidFill>
                  <a:schemeClr val="bg1"/>
                </a:solidFill>
                <a:latin typeface="+mn-lt"/>
              </a:rPr>
              <a:t> </a:t>
            </a:r>
            <a:r>
              <a:rPr sz="1200" b="0" i="0" u="none" strike="noStrike" dirty="0" err="1">
                <a:solidFill>
                  <a:schemeClr val="bg1"/>
                </a:solidFill>
                <a:latin typeface="+mn-lt"/>
              </a:rPr>
              <a:t>por</a:t>
            </a:r>
            <a:r>
              <a:rPr sz="1200" b="0" i="0" u="none" strike="noStrike" dirty="0">
                <a:solidFill>
                  <a:schemeClr val="bg1"/>
                </a:solidFill>
                <a:latin typeface="+mn-lt"/>
              </a:rPr>
              <a:t> </a:t>
            </a:r>
            <a:r>
              <a:rPr sz="1200" b="0" i="0" u="none" strike="noStrike" dirty="0" err="1">
                <a:solidFill>
                  <a:schemeClr val="bg1"/>
                </a:solidFill>
                <a:latin typeface="+mn-lt"/>
              </a:rPr>
              <a:t>este</a:t>
            </a:r>
            <a:r>
              <a:rPr sz="1200" b="0" i="0" u="none" strike="noStrike" dirty="0">
                <a:solidFill>
                  <a:schemeClr val="bg1"/>
                </a:solidFill>
                <a:latin typeface="+mn-lt"/>
              </a:rPr>
              <a:t> kit!</a:t>
            </a:r>
            <a:endParaRPr lang="en-US" sz="1200" b="0" i="0" u="none" strike="noStrike" dirty="0" smtClean="0">
              <a:solidFill>
                <a:schemeClr val="bg1"/>
              </a:solidFill>
              <a:latin typeface="+mn-lt"/>
            </a:endParaRPr>
          </a:p>
          <a:p>
            <a:pPr eaLnBrk="1" hangingPunct="1"/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dirty="0"/>
              <a:t>¡</a:t>
            </a:r>
            <a:r>
              <a:rPr dirty="0" err="1"/>
              <a:t>Somos</a:t>
            </a:r>
            <a:r>
              <a:rPr dirty="0"/>
              <a:t> </a:t>
            </a:r>
            <a:r>
              <a:rPr dirty="0" err="1"/>
              <a:t>sociables</a:t>
            </a:r>
            <a:r>
              <a:rPr dirty="0"/>
              <a:t>! </a:t>
            </a:r>
            <a:r>
              <a:rPr dirty="0" err="1"/>
              <a:t>Síganos</a:t>
            </a:r>
            <a:r>
              <a:rPr dirty="0"/>
              <a:t> </a:t>
            </a:r>
            <a:r>
              <a:rPr dirty="0" err="1"/>
              <a:t>para</a:t>
            </a:r>
            <a:r>
              <a:rPr dirty="0"/>
              <a:t> </a:t>
            </a:r>
            <a:r>
              <a:rPr dirty="0" err="1"/>
              <a:t>enterarse</a:t>
            </a:r>
            <a:r>
              <a:rPr dirty="0"/>
              <a:t> de </a:t>
            </a:r>
            <a:r>
              <a:rPr dirty="0" err="1"/>
              <a:t>las</a:t>
            </a:r>
            <a:r>
              <a:rPr dirty="0"/>
              <a:t> </a:t>
            </a:r>
            <a:r>
              <a:rPr dirty="0" err="1"/>
              <a:t>ofertas</a:t>
            </a:r>
            <a:r>
              <a:rPr dirty="0"/>
              <a:t>, </a:t>
            </a:r>
            <a:r>
              <a:t>eventos</a:t>
            </a:r>
            <a:r>
              <a:rPr dirty="0"/>
              <a:t>, </a:t>
            </a:r>
            <a:r>
              <a:rPr dirty="0" err="1"/>
              <a:t>especiales</a:t>
            </a:r>
            <a:r>
              <a:rPr dirty="0"/>
              <a:t>, </a:t>
            </a:r>
            <a:r>
              <a:rPr dirty="0" err="1"/>
              <a:t>concursos</a:t>
            </a:r>
            <a:r>
              <a:rPr dirty="0"/>
              <a:t> y </a:t>
            </a:r>
            <a:r>
              <a:rPr dirty="0" err="1"/>
              <a:t>productos</a:t>
            </a:r>
            <a:r>
              <a:rPr dirty="0"/>
              <a:t> </a:t>
            </a:r>
            <a:r>
              <a:rPr dirty="0" err="1"/>
              <a:t>más</a:t>
            </a:r>
            <a:r>
              <a:rPr dirty="0"/>
              <a:t> </a:t>
            </a:r>
            <a:r>
              <a:rPr dirty="0" err="1"/>
              <a:t>recientes</a:t>
            </a:r>
            <a:r>
              <a:rPr dirty="0"/>
              <a:t>, y </a:t>
            </a:r>
            <a:r>
              <a:rPr dirty="0" err="1"/>
              <a:t>para</a:t>
            </a:r>
            <a:r>
              <a:rPr dirty="0"/>
              <a:t> </a:t>
            </a:r>
            <a:r>
              <a:rPr dirty="0" err="1"/>
              <a:t>profundizar</a:t>
            </a:r>
            <a:r>
              <a:rPr dirty="0"/>
              <a:t> </a:t>
            </a:r>
            <a:r>
              <a:rPr dirty="0" err="1"/>
              <a:t>sus</a:t>
            </a:r>
            <a:r>
              <a:rPr dirty="0"/>
              <a:t> </a:t>
            </a:r>
            <a:r>
              <a:rPr dirty="0" err="1"/>
              <a:t>conocimientos</a:t>
            </a:r>
            <a:r>
              <a:rPr dirty="0"/>
              <a:t> </a:t>
            </a:r>
            <a:r>
              <a:rPr dirty="0" err="1"/>
              <a:t>sobre</a:t>
            </a:r>
            <a:r>
              <a:rPr dirty="0"/>
              <a:t> </a:t>
            </a:r>
            <a:r>
              <a:rPr dirty="0" err="1"/>
              <a:t>nuestros</a:t>
            </a:r>
            <a:r>
              <a:rPr dirty="0"/>
              <a:t> </a:t>
            </a:r>
            <a:r>
              <a:rPr dirty="0" err="1"/>
              <a:t>productos</a:t>
            </a:r>
            <a:r>
              <a:rPr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DA2CF-FB1D-431C-867E-85E0478CB68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Kit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Bienestar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Óptimo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contiene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complementos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alimenticios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esenciales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Isotonix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Multivitaminas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Isotonix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Complejo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Activado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Heart Health™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Esencial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Omega III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Aceite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Pescado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E—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ayudarán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mantener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buena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largo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plazo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óptima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nutrición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DA2CF-FB1D-431C-867E-85E0478CB68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comprar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Kit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Bienestar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Óptimo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—en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vez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adquirir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separado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usted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obtiene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beneficios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mencionados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ahorra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además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 37 %. ¡No hay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mejor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oferta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DA2CF-FB1D-431C-867E-85E0478CB68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Isotonix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Multivitaminas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contiene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vitaminas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minerales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ayudar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establecer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base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micronutrientes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complemento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régimen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alimenticio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Con el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ritmo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tan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acelerado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hoy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día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asegurarse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cuerpo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reciba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nutrición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necesita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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Isotonix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Multivitaminas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compensa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deficiencias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nutricionales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ayuda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mantener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funcionamiento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metabólico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normal. Es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difícil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consumir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diario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cantidad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óptima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vitaminas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minerales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aun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un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régimen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alimenticio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equilibrado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DA2CF-FB1D-431C-867E-85E0478CB68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DA2CF-FB1D-431C-867E-85E0478CB68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proporcionarle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vitaminas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esenciales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complejo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contribuyen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metabolismo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kit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comprende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Isotonix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Complejo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Activado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mezcla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metabólicamente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vitaminas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minerales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Al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proporcionarle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organismo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metabólicamente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vitaminas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mediante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solución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isotónica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usted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asegura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recibirá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rápida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eficazmente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nutrientes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vitales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necesita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DA2CF-FB1D-431C-867E-85E0478CB68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DA2CF-FB1D-431C-867E-85E0478CB68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Finalmente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Heart Health™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Esencial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Omega III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Aceite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Pescado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superior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debido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varios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factores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mejor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pescado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producir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limpio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salubre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ácidos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eicosapentaenoico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(EPA) y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docosahexaenoico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(DHA). Heart Health™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Esencial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Omega III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proviene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pequeños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pescados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los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productos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competencia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usan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grandes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pescados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probabilidad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mayor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acumulación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toxinas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Heart Health™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Esencial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Omega III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provee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producto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calidad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pureza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porcentajes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significativos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EPA y de DHA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promueven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</a:t>
            </a:r>
            <a:r>
              <a:rPr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DA2CF-FB1D-431C-867E-85E0478CB6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24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DA2CF-FB1D-431C-867E-85E0478CB68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6947-C6CA-4FB9-979C-5D0E22E0C570}" type="datetime1">
              <a:rPr lang="en-US" smtClean="0">
                <a:solidFill>
                  <a:srgbClr val="FFFFFF"/>
                </a:solidFill>
              </a:rPr>
              <a:pPr/>
              <a:t>2/27/2015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FFFFFF"/>
                </a:solidFill>
              </a:rPr>
              <a:t>Propiedad de Market Australia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F65F-DFFF-44E5-964B-66117AC783B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532A-17AB-4451-ADCE-50E8A0F9B739}" type="datetime1">
              <a:rPr lang="en-US" smtClean="0">
                <a:solidFill>
                  <a:srgbClr val="FFFFFF"/>
                </a:solidFill>
              </a:rPr>
              <a:pPr/>
              <a:t>2/27/2015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FFFFFF"/>
                </a:solidFill>
              </a:rPr>
              <a:t>Propiedad de Market Australia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0759-DBB7-49F3-A7CF-FB9A302F2DB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2901-4CD3-4F88-9C17-C7728DBDEEE4}" type="datetime1">
              <a:rPr lang="en-US" smtClean="0">
                <a:solidFill>
                  <a:srgbClr val="FFFFFF"/>
                </a:solidFill>
              </a:rPr>
              <a:pPr/>
              <a:t>2/27/2015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FFFFFF"/>
                </a:solidFill>
              </a:rPr>
              <a:t>Propiedad de Market Australia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5730-6FE5-4E9E-B66E-30E2E85918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EBB-7C90-40F7-87E4-BB9E76DFE276}" type="datetime1">
              <a:rPr lang="en-US" smtClean="0">
                <a:solidFill>
                  <a:srgbClr val="FFFFFF"/>
                </a:solidFill>
              </a:rPr>
              <a:pPr/>
              <a:t>2/27/2015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FFFFFF"/>
                </a:solidFill>
              </a:rPr>
              <a:t>Propiedad de Market Australia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3D2E-AFD6-4B73-9692-7376CA15912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2B30-5418-4ACA-B8D7-64F0C8420F8D}" type="datetime1">
              <a:rPr lang="en-US" smtClean="0">
                <a:solidFill>
                  <a:srgbClr val="FFFFFF"/>
                </a:solidFill>
              </a:rPr>
              <a:pPr/>
              <a:t>2/27/2015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FFFFFF"/>
                </a:solidFill>
              </a:rPr>
              <a:t>Propiedad de Market Australia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FE6E-4046-4310-A2E7-62A855D43BB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1A9C-67DC-418A-9D28-6D72B6A75806}" type="datetime1">
              <a:rPr lang="en-US" smtClean="0">
                <a:solidFill>
                  <a:srgbClr val="FFFFFF"/>
                </a:solidFill>
              </a:rPr>
              <a:pPr/>
              <a:t>2/27/2015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FFFFFF"/>
                </a:solidFill>
              </a:rPr>
              <a:t>Propiedad de Market Australia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046E-FF23-4A73-9875-4FE33D61F47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B673-73A1-4D36-BDA1-0CD90D78FCBC}" type="datetime1">
              <a:rPr lang="en-US" smtClean="0">
                <a:solidFill>
                  <a:srgbClr val="FFFFFF"/>
                </a:solidFill>
              </a:rPr>
              <a:pPr/>
              <a:t>2/27/2015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FFFFFF"/>
                </a:solidFill>
              </a:rPr>
              <a:t>Propiedad de Market Australia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0AC6-B97B-4009-949C-1CD5F58C572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E80B-AFB3-4183-BDF1-5044D1BCC2D9}" type="datetime1">
              <a:rPr lang="en-US" smtClean="0">
                <a:solidFill>
                  <a:srgbClr val="FFFFFF"/>
                </a:solidFill>
              </a:rPr>
              <a:pPr/>
              <a:t>2/27/2015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FFFFFF"/>
                </a:solidFill>
              </a:rPr>
              <a:t>Propiedad de Market Australia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CBCDD-5BA7-4F0D-B0A0-5D9C2DF9452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E87A-F71A-40CE-91EE-E6D1C0CAB299}" type="datetime1">
              <a:rPr lang="en-US" smtClean="0">
                <a:solidFill>
                  <a:srgbClr val="FFFFFF"/>
                </a:solidFill>
              </a:rPr>
              <a:pPr/>
              <a:t>2/27/2015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FFFFFF"/>
                </a:solidFill>
              </a:rPr>
              <a:t>Propiedad de Market Australia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0FCA-E246-46BD-A729-B3F02DB8220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DC6E-1ED9-4553-ABE1-CE6C73CBBB76}" type="datetime1">
              <a:rPr lang="en-US" smtClean="0">
                <a:solidFill>
                  <a:srgbClr val="FFFFFF"/>
                </a:solidFill>
              </a:rPr>
              <a:pPr/>
              <a:t>2/27/2015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FFFFFF"/>
                </a:solidFill>
              </a:rPr>
              <a:t>Propiedad de Market Australia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E1BD-9DCA-444D-971B-C88549F184E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9248-E518-4E0F-BA42-D4E182B65AC7}" type="datetime1">
              <a:rPr lang="en-US" smtClean="0">
                <a:solidFill>
                  <a:srgbClr val="FFFFFF"/>
                </a:solidFill>
              </a:rPr>
              <a:pPr/>
              <a:t>2/27/2015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FFFFFF"/>
                </a:solidFill>
              </a:rPr>
              <a:t>Propiedad de Market Australia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1665-1521-4B66-AE6B-C39FF240CBF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35DA990-3C00-40B2-957F-D9C89DC39685}" type="datetime1">
              <a:rPr lang="en-US" smtClean="0">
                <a:solidFill>
                  <a:srgbClr val="FFFFFF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2/27/2015</a:t>
            </a:fld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>
                <a:solidFill>
                  <a:srgbClr val="FFFFFF"/>
                </a:solidFill>
              </a:rPr>
              <a:t>Propiedad de Market Australia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9B4DB41-66C0-48FF-B985-724289AD623D}" type="slidenum">
              <a:rPr lang="en-US" smtClean="0">
                <a:solidFill>
                  <a:srgbClr val="FFFFFF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E39C-5DB8-4A6E-83D1-952FDF082B2E}" type="datetime1">
              <a:rPr lang="en-US" smtClean="0">
                <a:solidFill>
                  <a:srgbClr val="FFFFFF"/>
                </a:solidFill>
              </a:rPr>
              <a:pPr/>
              <a:t>2/27/2015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71741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					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11" descr="GBR_ENG_isotonixLogoBlack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9300" y="4423054"/>
            <a:ext cx="2667000" cy="969818"/>
          </a:xfrm>
          <a:prstGeom prst="rect">
            <a:avLst/>
          </a:prstGeom>
        </p:spPr>
      </p:pic>
      <p:sp>
        <p:nvSpPr>
          <p:cNvPr id="27650" name="AutoShape 2" descr="DSC_7750burst.jpg - Latest 12/12/12 09:04 AM EST - John Chesnut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 descr="UK_ENG_UK6476_optimalWellnessKitBurst_12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0"/>
            <a:ext cx="5334000" cy="5334000"/>
          </a:xfrm>
          <a:prstGeom prst="rect">
            <a:avLst/>
          </a:prstGeom>
        </p:spPr>
      </p:pic>
      <p:pic>
        <p:nvPicPr>
          <p:cNvPr id="25" name="Picture 24" descr="logoHeartHealt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5392872"/>
            <a:ext cx="2286000" cy="1143000"/>
          </a:xfrm>
          <a:prstGeom prst="rect">
            <a:avLst/>
          </a:prstGeom>
        </p:spPr>
      </p:pic>
      <p:sp>
        <p:nvSpPr>
          <p:cNvPr id="18" name="Subtitle 17"/>
          <p:cNvSpPr>
            <a:spLocks noGrp="1"/>
          </p:cNvSpPr>
          <p:nvPr>
            <p:ph type="subTitle" idx="1"/>
          </p:nvPr>
        </p:nvSpPr>
        <p:spPr>
          <a:xfrm>
            <a:off x="0" y="160338"/>
            <a:ext cx="4572000" cy="1668462"/>
          </a:xfrm>
        </p:spPr>
        <p:txBody>
          <a:bodyPr>
            <a:normAutofit/>
          </a:bodyPr>
          <a:lstStyle/>
          <a:p>
            <a:r>
              <a:rPr sz="44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 </a:t>
            </a:r>
            <a:r>
              <a:rPr sz="4400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</a:t>
            </a:r>
            <a:r>
              <a:rPr sz="44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sz="4400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Bienestar</a:t>
            </a:r>
            <a:r>
              <a:rPr sz="44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400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Óptimo</a:t>
            </a:r>
            <a:endParaRPr lang="en-US" sz="4400" baseline="30000" dirty="0" smtClean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1828800"/>
            <a:ext cx="2857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dirty="0"/>
              <a:t>El </a:t>
            </a:r>
            <a:r>
              <a:rPr sz="2800" dirty="0" err="1"/>
              <a:t>fundamento</a:t>
            </a:r>
            <a:r>
              <a:rPr sz="2800" dirty="0"/>
              <a:t> en </a:t>
            </a:r>
            <a:r>
              <a:rPr sz="2800" dirty="0" err="1" smtClean="0"/>
              <a:t>salud</a:t>
            </a:r>
            <a:endParaRPr lang="en-US" sz="2800" dirty="0" smtClean="0"/>
          </a:p>
          <a:p>
            <a:pPr algn="ctr"/>
            <a:r>
              <a:rPr sz="2800" dirty="0" err="1" smtClean="0"/>
              <a:t>para</a:t>
            </a:r>
            <a:r>
              <a:rPr sz="2800" dirty="0" smtClean="0"/>
              <a:t> </a:t>
            </a:r>
            <a:r>
              <a:rPr sz="2800" dirty="0"/>
              <a:t>un </a:t>
            </a:r>
            <a:r>
              <a:rPr sz="2800" dirty="0" err="1"/>
              <a:t>bienestar</a:t>
            </a:r>
            <a:r>
              <a:rPr sz="2800" dirty="0"/>
              <a:t> </a:t>
            </a:r>
            <a:r>
              <a:rPr sz="2800" dirty="0" err="1"/>
              <a:t>óptimo</a:t>
            </a:r>
            <a:endParaRPr lang="en-US" sz="2800" dirty="0"/>
          </a:p>
        </p:txBody>
      </p:sp>
      <p:pic>
        <p:nvPicPr>
          <p:cNvPr id="1026" name="Picture 2" descr="D:\IO\logo - imágenes - español\Market España\marketESP SHOP_stacked_0114 (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228600"/>
            <a:ext cx="3827462" cy="1328589"/>
          </a:xfrm>
          <a:prstGeom prst="rect">
            <a:avLst/>
          </a:prstGeom>
          <a:noFill/>
        </p:spPr>
      </p:pic>
      <p:sp>
        <p:nvSpPr>
          <p:cNvPr id="13" name="12 Estrella de 32 puntas"/>
          <p:cNvSpPr/>
          <p:nvPr/>
        </p:nvSpPr>
        <p:spPr>
          <a:xfrm>
            <a:off x="3352800" y="1524000"/>
            <a:ext cx="1981200" cy="1905000"/>
          </a:xfrm>
          <a:prstGeom prst="star3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600" b="1" dirty="0" smtClean="0"/>
              <a:t>AHORRE</a:t>
            </a:r>
            <a:br>
              <a:rPr lang="es-ES" sz="1600" b="1" dirty="0" smtClean="0"/>
            </a:br>
            <a:r>
              <a:rPr lang="es-ES" sz="2400" b="1" dirty="0" smtClean="0"/>
              <a:t>37%</a:t>
            </a:r>
            <a:endParaRPr lang="es-ES" sz="16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SC_7749 copy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219200"/>
            <a:ext cx="4552633" cy="4953000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685800" cy="457200"/>
          </a:xfrm>
        </p:spPr>
        <p:txBody>
          <a:bodyPr/>
          <a:lstStyle/>
          <a:p>
            <a:fld id="{F5560FCA-E246-46BD-A729-B3F02DB82209}" type="slidenum">
              <a:rPr lang="en-US" smtClean="0">
                <a:solidFill>
                  <a:schemeClr val="bg2"/>
                </a:solidFill>
              </a:rPr>
              <a:pPr/>
              <a:t>10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04867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28600"/>
            <a:ext cx="5257800" cy="5334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>
              <a:lnSpc>
                <a:spcPct val="90000"/>
              </a:lnSpc>
            </a:pPr>
            <a:r>
              <a:rPr sz="40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¡Datos y precios!</a:t>
            </a:r>
            <a:endParaRPr lang="en-US" sz="40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81000" y="1981200"/>
            <a:ext cx="5638800" cy="3086100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charset="2"/>
              <a:buNone/>
              <a:defRPr/>
            </a:pPr>
            <a:r>
              <a:rPr sz="2800" kern="0" dirty="0" err="1">
                <a:solidFill>
                  <a:schemeClr val="accent6">
                    <a:lumMod val="75000"/>
                  </a:schemeClr>
                </a:solidFill>
                <a:ea typeface="SimSun"/>
                <a:cs typeface="ＭＳ Ｐゴシック"/>
              </a:rPr>
              <a:t>Código</a:t>
            </a:r>
            <a:r>
              <a:rPr sz="2800" kern="0" dirty="0">
                <a:solidFill>
                  <a:schemeClr val="accent6">
                    <a:lumMod val="75000"/>
                  </a:schemeClr>
                </a:solidFill>
                <a:ea typeface="SimSun"/>
                <a:cs typeface="ＭＳ Ｐゴシック"/>
              </a:rPr>
              <a:t>:	</a:t>
            </a:r>
            <a:r>
              <a:rPr lang="en-US" sz="2800" kern="0" dirty="0" smtClean="0">
                <a:solidFill>
                  <a:schemeClr val="accent6">
                    <a:lumMod val="75000"/>
                  </a:schemeClr>
                </a:solidFill>
                <a:ea typeface="SimSun"/>
                <a:cs typeface="ＭＳ Ｐゴシック"/>
              </a:rPr>
              <a:t>EU</a:t>
            </a:r>
            <a:r>
              <a:rPr sz="2800" kern="0" dirty="0" smtClean="0">
                <a:solidFill>
                  <a:schemeClr val="accent6">
                    <a:lumMod val="75000"/>
                  </a:schemeClr>
                </a:solidFill>
                <a:ea typeface="SimSun"/>
                <a:cs typeface="ＭＳ Ｐゴシック"/>
              </a:rPr>
              <a:t>6476</a:t>
            </a:r>
            <a:endParaRPr lang="en-US" altLang="zh-TW" sz="2800" kern="0" dirty="0">
              <a:solidFill>
                <a:schemeClr val="accent6">
                  <a:lumMod val="75000"/>
                </a:schemeClr>
              </a:solidFill>
              <a:ea typeface="SimSun" pitchFamily="2" charset="-122"/>
              <a:cs typeface="ＭＳ Ｐゴシック" pitchFamily="-111" charset="-128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charset="2"/>
              <a:buNone/>
              <a:defRPr/>
            </a:pPr>
            <a:r>
              <a:rPr sz="2800" kern="0" dirty="0">
                <a:solidFill>
                  <a:schemeClr val="accent6">
                    <a:lumMod val="75000"/>
                  </a:schemeClr>
                </a:solidFill>
                <a:ea typeface="SimSun"/>
                <a:cs typeface="ＭＳ Ｐゴシック"/>
              </a:rPr>
              <a:t>CD:		</a:t>
            </a:r>
            <a:r>
              <a:rPr lang="es-ES_tradnl" sz="2800" kern="0" dirty="0">
                <a:solidFill>
                  <a:schemeClr val="accent6">
                    <a:lumMod val="75000"/>
                  </a:schemeClr>
                </a:solidFill>
                <a:ea typeface="SimSun"/>
                <a:cs typeface="ＭＳ Ｐゴシック"/>
              </a:rPr>
              <a:t>€</a:t>
            </a:r>
            <a:r>
              <a:rPr lang="es-ES_tradnl" sz="2800" kern="0" dirty="0" smtClean="0">
                <a:solidFill>
                  <a:schemeClr val="accent6">
                    <a:lumMod val="75000"/>
                  </a:schemeClr>
                </a:solidFill>
                <a:ea typeface="SimSun"/>
                <a:cs typeface="ＭＳ Ｐゴシック"/>
              </a:rPr>
              <a:t>43,92</a:t>
            </a:r>
            <a:endParaRPr sz="2800" kern="0" dirty="0">
              <a:solidFill>
                <a:schemeClr val="accent6">
                  <a:lumMod val="75000"/>
                </a:schemeClr>
              </a:solidFill>
              <a:ea typeface="SimSun"/>
              <a:cs typeface="ＭＳ Ｐゴシック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charset="2"/>
              <a:buNone/>
              <a:defRPr/>
            </a:pPr>
            <a:r>
              <a:rPr sz="2800" kern="0" dirty="0">
                <a:solidFill>
                  <a:schemeClr val="accent6">
                    <a:lumMod val="75000"/>
                  </a:schemeClr>
                </a:solidFill>
                <a:ea typeface="SimSun"/>
                <a:cs typeface="ＭＳ Ｐゴシック"/>
              </a:rPr>
              <a:t>PSV:		</a:t>
            </a:r>
            <a:r>
              <a:rPr lang="es-ES_tradnl" sz="2800" kern="0" dirty="0">
                <a:solidFill>
                  <a:schemeClr val="accent6">
                    <a:lumMod val="75000"/>
                  </a:schemeClr>
                </a:solidFill>
                <a:ea typeface="SimSun"/>
                <a:cs typeface="ＭＳ Ｐゴシック"/>
              </a:rPr>
              <a:t>€</a:t>
            </a:r>
            <a:r>
              <a:rPr lang="es-ES_tradnl" sz="2800" kern="0" dirty="0" smtClean="0">
                <a:solidFill>
                  <a:schemeClr val="accent6">
                    <a:lumMod val="75000"/>
                  </a:schemeClr>
                </a:solidFill>
                <a:ea typeface="SimSun"/>
                <a:cs typeface="ＭＳ Ｐゴシック"/>
              </a:rPr>
              <a:t>61.49</a:t>
            </a:r>
            <a:endParaRPr sz="2800" kern="0" dirty="0">
              <a:solidFill>
                <a:schemeClr val="accent6">
                  <a:lumMod val="75000"/>
                </a:schemeClr>
              </a:solidFill>
              <a:ea typeface="SimSun"/>
              <a:cs typeface="ＭＳ Ｐゴシック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charset="2"/>
              <a:buNone/>
              <a:defRPr/>
            </a:pPr>
            <a:r>
              <a:rPr sz="2800" kern="0" dirty="0">
                <a:solidFill>
                  <a:schemeClr val="accent6">
                    <a:lumMod val="75000"/>
                  </a:schemeClr>
                </a:solidFill>
                <a:ea typeface="SimSun"/>
                <a:cs typeface="ＭＳ Ｐゴシック"/>
              </a:rPr>
              <a:t>BV:		</a:t>
            </a:r>
            <a:r>
              <a:rPr sz="2800" kern="0" dirty="0" smtClean="0">
                <a:solidFill>
                  <a:schemeClr val="accent6">
                    <a:lumMod val="75000"/>
                  </a:schemeClr>
                </a:solidFill>
                <a:ea typeface="SimSun"/>
                <a:cs typeface="ＭＳ Ｐゴシック"/>
              </a:rPr>
              <a:t>30</a:t>
            </a:r>
            <a:endParaRPr sz="2800" kern="0" dirty="0">
              <a:solidFill>
                <a:schemeClr val="accent6">
                  <a:lumMod val="75000"/>
                </a:schemeClr>
              </a:solidFill>
              <a:ea typeface="SimSun"/>
              <a:cs typeface="ＭＳ Ｐゴシック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 typeface="Wingdings" charset="2"/>
              <a:buNone/>
              <a:defRPr/>
            </a:pPr>
            <a:r>
              <a:rPr sz="2800" kern="0" dirty="0" err="1">
                <a:solidFill>
                  <a:schemeClr val="accent6">
                    <a:lumMod val="75000"/>
                  </a:schemeClr>
                </a:solidFill>
                <a:ea typeface="SimSun"/>
                <a:cs typeface="ＭＳ Ｐゴシック"/>
              </a:rPr>
              <a:t>Porciones</a:t>
            </a:r>
            <a:r>
              <a:rPr sz="2800" kern="0" dirty="0">
                <a:solidFill>
                  <a:schemeClr val="accent6">
                    <a:lumMod val="75000"/>
                  </a:schemeClr>
                </a:solidFill>
                <a:ea typeface="SimSun"/>
                <a:cs typeface="ＭＳ Ｐゴシック"/>
              </a:rPr>
              <a:t>:	</a:t>
            </a:r>
            <a:r>
              <a:rPr lang="es-ES_tradnl" sz="2800" kern="0" dirty="0" smtClean="0">
                <a:solidFill>
                  <a:schemeClr val="accent6">
                    <a:lumMod val="75000"/>
                  </a:schemeClr>
                </a:solidFill>
                <a:ea typeface="SimSun"/>
                <a:cs typeface="ＭＳ Ｐゴシック"/>
              </a:rPr>
              <a:t>para </a:t>
            </a:r>
            <a:r>
              <a:rPr sz="2800" kern="0" dirty="0" smtClean="0">
                <a:solidFill>
                  <a:schemeClr val="accent6">
                    <a:lumMod val="75000"/>
                  </a:schemeClr>
                </a:solidFill>
                <a:ea typeface="SimSun"/>
                <a:cs typeface="ＭＳ Ｐゴシック"/>
              </a:rPr>
              <a:t>30 </a:t>
            </a:r>
            <a:r>
              <a:rPr sz="2800" kern="0" dirty="0" err="1">
                <a:solidFill>
                  <a:schemeClr val="accent6">
                    <a:lumMod val="75000"/>
                  </a:schemeClr>
                </a:solidFill>
                <a:ea typeface="SimSun"/>
                <a:cs typeface="ＭＳ Ｐゴシック"/>
              </a:rPr>
              <a:t>días</a:t>
            </a:r>
            <a:endParaRPr lang="en-US" altLang="zh-TW" sz="2800" kern="0" dirty="0">
              <a:solidFill>
                <a:schemeClr val="accent6">
                  <a:lumMod val="75000"/>
                </a:schemeClr>
              </a:solidFill>
              <a:ea typeface="SimSun" pitchFamily="2" charset="-122"/>
              <a:cs typeface="ＭＳ Ｐゴシック" pitchFamily="-111" charset="-128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93D2E-AFD6-4B73-9692-7376CA159120}" type="slidenum">
              <a:rPr kumimoji="0" lang="en-US" sz="1600" b="0" i="0" u="none" strike="noStrike" kern="1200" cap="sm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0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7620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3200" b="1">
                <a:solidFill>
                  <a:srgbClr val="33CC33"/>
                </a:solidFill>
                <a:latin typeface="Calibri"/>
              </a:rPr>
              <a:t>Kit para el Bienestar Óptimo</a:t>
            </a:r>
            <a:endParaRPr lang="en-US" sz="3200" b="1" dirty="0">
              <a:solidFill>
                <a:srgbClr val="33CC33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8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2743200"/>
            <a:ext cx="9144000" cy="190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4A2C-7BFB-41B3-9D3B-A44B5337EE30}" type="datetime1">
              <a:rPr lang="en-US" smtClean="0">
                <a:solidFill>
                  <a:srgbClr val="FFFFFF"/>
                </a:solidFill>
              </a:rPr>
              <a:pPr/>
              <a:t>2/27/2015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0FCA-E246-46BD-A729-B3F02DB82209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5800" y="3474323"/>
            <a:ext cx="7152409" cy="50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sz="2000" b="1" i="0" u="none" strike="noStrike" cap="none" normalizeH="0" baseline="0" dirty="0" err="1" smtClean="0">
                <a:ln>
                  <a:noFill/>
                </a:ln>
                <a:solidFill>
                  <a:srgbClr val="556CAB"/>
                </a:solidFill>
                <a:effectLst/>
                <a:latin typeface="Calibri"/>
                <a:ea typeface="Calibri"/>
                <a:cs typeface="Times New Roman"/>
              </a:rPr>
              <a:t>Visítenos</a:t>
            </a:r>
            <a:r>
              <a:rPr kumimoji="0" sz="2000" b="1" i="0" u="none" strike="noStrike" cap="none" normalizeH="0" baseline="0" dirty="0" smtClean="0">
                <a:ln>
                  <a:noFill/>
                </a:ln>
                <a:solidFill>
                  <a:srgbClr val="556CAB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kumimoji="0" sz="2000" b="1" i="0" u="none" strike="noStrike" cap="none" normalizeH="0" baseline="0" dirty="0" err="1">
                <a:ln>
                  <a:noFill/>
                </a:ln>
                <a:solidFill>
                  <a:srgbClr val="556CAB"/>
                </a:solidFill>
                <a:effectLst/>
                <a:latin typeface="Calibri"/>
                <a:ea typeface="Calibri"/>
                <a:cs typeface="Times New Roman"/>
              </a:rPr>
              <a:t>en</a:t>
            </a:r>
            <a:r>
              <a:rPr kumimoji="0" sz="2000" b="1" i="0" u="none" strike="noStrike" cap="none" normalizeH="0" baseline="0" dirty="0">
                <a:ln>
                  <a:noFill/>
                </a:ln>
                <a:solidFill>
                  <a:srgbClr val="556CAB"/>
                </a:solidFill>
                <a:effectLst/>
                <a:latin typeface="Calibri"/>
                <a:ea typeface="Calibri"/>
                <a:cs typeface="Times New Roman"/>
              </a:rPr>
              <a:t> Internet</a:t>
            </a:r>
            <a:r>
              <a:rPr sz="2000" b="1" dirty="0">
                <a:solidFill>
                  <a:schemeClr val="bg2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es-ES_tradnl" sz="2000" dirty="0" smtClean="0">
                <a:latin typeface="Calibri"/>
                <a:ea typeface="Calibri"/>
                <a:cs typeface="Times New Roman"/>
              </a:rPr>
              <a:t>ES</a:t>
            </a:r>
            <a:r>
              <a:rPr kumimoji="0" sz="200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/>
                <a:cs typeface="Times New Roman"/>
              </a:rPr>
              <a:t>.SHOP.COM  </a:t>
            </a:r>
            <a:r>
              <a:rPr kumimoji="0" sz="2000" i="0" u="none" strike="noStrike" cap="none" normalizeH="0" baseline="0" dirty="0">
                <a:ln>
                  <a:noFill/>
                </a:ln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kumimoji="0" sz="2000" i="0" u="none" strike="noStrike" cap="none" normalizeH="0" baseline="0" dirty="0">
                <a:ln>
                  <a:noFill/>
                </a:ln>
                <a:effectLst/>
                <a:latin typeface="Calibri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8122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>
                <a:solidFill>
                  <a:srgbClr val="FFC000"/>
                </a:solidFill>
                <a:latin typeface="Calibri"/>
                <a:ea typeface="Times New Roman"/>
                <a:cs typeface="Times New Roman"/>
              </a:rPr>
              <a:t>OBTENGA MÁS INFORMACIÓN</a:t>
            </a:r>
            <a:endParaRPr lang="en-US" dirty="0"/>
          </a:p>
        </p:txBody>
      </p:sp>
      <p:pic>
        <p:nvPicPr>
          <p:cNvPr id="2050" name="Picture 2" descr="D:\IO\logo - imágenes - español\Market España\SHOPpoweredbyMarketESP_0114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608294"/>
            <a:ext cx="1828800" cy="4303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7391400" cy="1143000"/>
          </a:xfrm>
        </p:spPr>
        <p:txBody>
          <a:bodyPr>
            <a:normAutofit fontScale="90000"/>
          </a:bodyPr>
          <a:lstStyle/>
          <a:p>
            <a:pPr algn="ctr"/>
            <a:r>
              <a:rPr b="1" cap="none" dirty="0">
                <a:solidFill>
                  <a:srgbClr val="556C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 </a:t>
            </a:r>
            <a:r>
              <a:rPr b="1" cap="none" dirty="0" err="1">
                <a:solidFill>
                  <a:srgbClr val="556C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</a:t>
            </a:r>
            <a:r>
              <a:rPr b="1" cap="none" dirty="0">
                <a:solidFill>
                  <a:srgbClr val="556C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b="1" cap="none" dirty="0" err="1">
                <a:solidFill>
                  <a:srgbClr val="556C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Bienestar</a:t>
            </a:r>
            <a:r>
              <a:rPr b="1" cap="none" dirty="0">
                <a:solidFill>
                  <a:srgbClr val="556C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cap="none" dirty="0" err="1" smtClean="0">
                <a:solidFill>
                  <a:srgbClr val="556C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Óptimo</a:t>
            </a:r>
            <a:r>
              <a:rPr lang="en-US" b="1" cap="none" dirty="0" smtClean="0">
                <a:solidFill>
                  <a:srgbClr val="556C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en-US" b="1" cap="none" dirty="0" smtClean="0">
                <a:solidFill>
                  <a:srgbClr val="556C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 smtClean="0">
                <a:solidFill>
                  <a:srgbClr val="556C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</a:t>
            </a:r>
            <a:endParaRPr lang="en-US" b="1" cap="none" dirty="0">
              <a:solidFill>
                <a:srgbClr val="556C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784" y="2115984"/>
            <a:ext cx="4315778" cy="4361016"/>
          </a:xfrm>
        </p:spPr>
        <p:txBody>
          <a:bodyPr>
            <a:normAutofit/>
          </a:bodyPr>
          <a:lstStyle/>
          <a:p>
            <a:pPr marL="457200" indent="-457200" algn="l"/>
            <a:r>
              <a:rPr sz="2400">
                <a:solidFill>
                  <a:schemeClr val="accent6">
                    <a:lumMod val="75000"/>
                  </a:schemeClr>
                </a:solidFill>
              </a:rPr>
              <a:t>Contiene estos productos: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sz="2400">
                <a:solidFill>
                  <a:schemeClr val="accent6">
                    <a:lumMod val="75000"/>
                  </a:schemeClr>
                </a:solidFill>
              </a:rPr>
              <a:t>Isotonix</a:t>
            </a:r>
            <a:r>
              <a:rPr sz="2400" baseline="30000">
                <a:solidFill>
                  <a:schemeClr val="accent6">
                    <a:lumMod val="75000"/>
                  </a:schemeClr>
                </a:solidFill>
              </a:rPr>
              <a:t>®</a:t>
            </a:r>
            <a:r>
              <a:rPr sz="2400">
                <a:solidFill>
                  <a:schemeClr val="accent6">
                    <a:lumMod val="75000"/>
                  </a:schemeClr>
                </a:solidFill>
              </a:rPr>
              <a:t> Multivitaminas (30 porciones)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sz="2400">
                <a:solidFill>
                  <a:schemeClr val="accent6">
                    <a:lumMod val="75000"/>
                  </a:schemeClr>
                </a:solidFill>
              </a:rPr>
              <a:t>Isotonix</a:t>
            </a:r>
            <a:r>
              <a:rPr sz="2400" baseline="30000">
                <a:solidFill>
                  <a:schemeClr val="accent6">
                    <a:lumMod val="75000"/>
                  </a:schemeClr>
                </a:solidFill>
              </a:rPr>
              <a:t>®</a:t>
            </a:r>
            <a:r>
              <a:rPr sz="2400">
                <a:solidFill>
                  <a:schemeClr val="accent6">
                    <a:lumMod val="75000"/>
                  </a:schemeClr>
                </a:solidFill>
              </a:rPr>
              <a:t> Complejo B Activado (30 porciones)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sz="2400">
                <a:solidFill>
                  <a:schemeClr val="accent6">
                    <a:lumMod val="75000"/>
                  </a:schemeClr>
                </a:solidFill>
              </a:rPr>
              <a:t>Heart Health™ Esencial Omega III Aceite de Pescado con Vitamina E (60 porciones)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314" name="AutoShape 2" descr="DSC_8387workingv5.jpg - Latest 09/24/12 03:04 PM EDT - Elliot Everh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DSC_8387workingv5.jpg - Latest 09/24/12 03:04 PM EDT - Elliot Everh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DSC_7749 copy copy.png"/>
          <p:cNvPicPr>
            <a:picLocks noChangeAspect="1"/>
          </p:cNvPicPr>
          <p:nvPr/>
        </p:nvPicPr>
        <p:blipFill rotWithShape="1">
          <a:blip r:embed="rId3" cstate="print"/>
          <a:srcRect b="21581"/>
          <a:stretch/>
        </p:blipFill>
        <p:spPr>
          <a:xfrm>
            <a:off x="4648200" y="1929809"/>
            <a:ext cx="4218622" cy="359912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7391400" cy="1143000"/>
          </a:xfrm>
        </p:spPr>
        <p:txBody>
          <a:bodyPr>
            <a:noAutofit/>
          </a:bodyPr>
          <a:lstStyle/>
          <a:p>
            <a:pPr algn="ctr"/>
            <a:r>
              <a:rPr sz="3600" b="1">
                <a:solidFill>
                  <a:srgbClr val="556C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Ventajas principales del Kit para el Bienestar Óptimo</a:t>
            </a:r>
            <a:endParaRPr lang="en-US" sz="3600" b="1" dirty="0">
              <a:solidFill>
                <a:srgbClr val="556C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 (Headings)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686800" cy="4876800"/>
          </a:xfrm>
        </p:spPr>
        <p:txBody>
          <a:bodyPr>
            <a:noAutofit/>
          </a:bodyPr>
          <a:lstStyle/>
          <a:p>
            <a:pPr lvl="0" algn="l">
              <a:buFont typeface="Arial" pitchFamily="34" charset="0"/>
              <a:buChar char="•"/>
            </a:pPr>
            <a:r>
              <a:rPr sz="2700" spc="-100">
                <a:solidFill>
                  <a:schemeClr val="tx1"/>
                </a:solidFill>
              </a:rPr>
              <a:t>  </a:t>
            </a:r>
            <a:r>
              <a:rPr lang="en-US" sz="2700" spc="-100" dirty="0" smtClean="0">
                <a:solidFill>
                  <a:schemeClr val="tx1"/>
                </a:solidFill>
              </a:rPr>
              <a:t>   </a:t>
            </a:r>
            <a:r>
              <a:rPr sz="2700" spc="-100" smtClean="0">
                <a:solidFill>
                  <a:schemeClr val="tx1"/>
                </a:solidFill>
              </a:rPr>
              <a:t>¡</a:t>
            </a:r>
            <a:r>
              <a:rPr lang="es-ES_tradnl" sz="2700" spc="-100" dirty="0" smtClean="0">
                <a:solidFill>
                  <a:schemeClr val="tx1"/>
                </a:solidFill>
              </a:rPr>
              <a:t>A</a:t>
            </a:r>
            <a:r>
              <a:rPr sz="2700" spc="-100" smtClean="0">
                <a:solidFill>
                  <a:schemeClr val="tx1"/>
                </a:solidFill>
              </a:rPr>
              <a:t>horro</a:t>
            </a:r>
            <a:r>
              <a:rPr lang="es-ES_tradnl" sz="2700" spc="-100" dirty="0" smtClean="0">
                <a:solidFill>
                  <a:schemeClr val="tx1"/>
                </a:solidFill>
              </a:rPr>
              <a:t>  grande </a:t>
            </a:r>
            <a:r>
              <a:rPr sz="2700" spc="-100" smtClean="0">
                <a:solidFill>
                  <a:schemeClr val="tx1"/>
                </a:solidFill>
              </a:rPr>
              <a:t>del </a:t>
            </a:r>
            <a:r>
              <a:rPr sz="2700" spc="-100" dirty="0">
                <a:solidFill>
                  <a:schemeClr val="tx1"/>
                </a:solidFill>
              </a:rPr>
              <a:t>37 %!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sz="2800" dirty="0" err="1">
                <a:solidFill>
                  <a:schemeClr val="tx1"/>
                </a:solidFill>
              </a:rPr>
              <a:t>Complemento</a:t>
            </a:r>
            <a:r>
              <a:rPr sz="2800" dirty="0">
                <a:solidFill>
                  <a:schemeClr val="tx1"/>
                </a:solidFill>
              </a:rPr>
              <a:t> de </a:t>
            </a:r>
            <a:r>
              <a:rPr sz="2800" dirty="0" err="1">
                <a:solidFill>
                  <a:schemeClr val="tx1"/>
                </a:solidFill>
              </a:rPr>
              <a:t>vitaminas</a:t>
            </a:r>
            <a:r>
              <a:rPr sz="2800" dirty="0">
                <a:solidFill>
                  <a:schemeClr val="tx1"/>
                </a:solidFill>
              </a:rPr>
              <a:t> y </a:t>
            </a:r>
            <a:r>
              <a:rPr sz="2800" dirty="0" err="1">
                <a:solidFill>
                  <a:schemeClr val="tx1"/>
                </a:solidFill>
              </a:rPr>
              <a:t>minerales</a:t>
            </a:r>
            <a:r>
              <a:rPr sz="2800" dirty="0">
                <a:solidFill>
                  <a:schemeClr val="tx1"/>
                </a:solidFill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esenciales</a:t>
            </a:r>
            <a:endParaRPr sz="2800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sz="2800" dirty="0" err="1">
                <a:solidFill>
                  <a:schemeClr val="tx1"/>
                </a:solidFill>
              </a:rPr>
              <a:t>Ayuda</a:t>
            </a:r>
            <a:r>
              <a:rPr sz="2800" dirty="0">
                <a:solidFill>
                  <a:schemeClr val="tx1"/>
                </a:solidFill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para</a:t>
            </a:r>
            <a:r>
              <a:rPr sz="2800" dirty="0">
                <a:solidFill>
                  <a:schemeClr val="tx1"/>
                </a:solidFill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mantener</a:t>
            </a:r>
            <a:r>
              <a:rPr sz="2800" dirty="0">
                <a:solidFill>
                  <a:schemeClr val="tx1"/>
                </a:solidFill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una</a:t>
            </a:r>
            <a:r>
              <a:rPr sz="2800" dirty="0">
                <a:solidFill>
                  <a:schemeClr val="tx1"/>
                </a:solidFill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buena</a:t>
            </a:r>
            <a:r>
              <a:rPr sz="2800" dirty="0">
                <a:solidFill>
                  <a:schemeClr val="tx1"/>
                </a:solidFill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salud</a:t>
            </a:r>
            <a:r>
              <a:rPr sz="2800" dirty="0">
                <a:solidFill>
                  <a:schemeClr val="tx1"/>
                </a:solidFill>
              </a:rPr>
              <a:t> cardiovascular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sz="2800" dirty="0" err="1">
                <a:solidFill>
                  <a:schemeClr val="tx1"/>
                </a:solidFill>
              </a:rPr>
              <a:t>Reducción</a:t>
            </a:r>
            <a:r>
              <a:rPr sz="2800" dirty="0">
                <a:solidFill>
                  <a:schemeClr val="tx1"/>
                </a:solidFill>
              </a:rPr>
              <a:t> del </a:t>
            </a:r>
            <a:r>
              <a:rPr sz="2800" dirty="0" err="1">
                <a:solidFill>
                  <a:schemeClr val="tx1"/>
                </a:solidFill>
              </a:rPr>
              <a:t>cansancio</a:t>
            </a:r>
            <a:r>
              <a:rPr sz="2800" dirty="0">
                <a:solidFill>
                  <a:schemeClr val="tx1"/>
                </a:solidFill>
              </a:rPr>
              <a:t> y de la </a:t>
            </a:r>
            <a:r>
              <a:rPr sz="2800" dirty="0" err="1">
                <a:solidFill>
                  <a:schemeClr val="tx1"/>
                </a:solidFill>
              </a:rPr>
              <a:t>fatiga</a:t>
            </a:r>
            <a:endParaRPr sz="2800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sz="2800" dirty="0" err="1">
                <a:solidFill>
                  <a:schemeClr val="tx1"/>
                </a:solidFill>
              </a:rPr>
              <a:t>Favorece</a:t>
            </a:r>
            <a:r>
              <a:rPr sz="2800" dirty="0">
                <a:solidFill>
                  <a:schemeClr val="tx1"/>
                </a:solidFill>
              </a:rPr>
              <a:t> el </a:t>
            </a:r>
            <a:r>
              <a:rPr sz="2800" dirty="0" err="1">
                <a:solidFill>
                  <a:schemeClr val="tx1"/>
                </a:solidFill>
              </a:rPr>
              <a:t>funcionamiento</a:t>
            </a:r>
            <a:r>
              <a:rPr sz="2800" dirty="0">
                <a:solidFill>
                  <a:schemeClr val="tx1"/>
                </a:solidFill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cognitivo</a:t>
            </a:r>
            <a:r>
              <a:rPr sz="2800" dirty="0">
                <a:solidFill>
                  <a:schemeClr val="tx1"/>
                </a:solidFill>
              </a:rPr>
              <a:t> normal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sz="2800" dirty="0" err="1">
                <a:solidFill>
                  <a:schemeClr val="tx1"/>
                </a:solidFill>
              </a:rPr>
              <a:t>Ayuda</a:t>
            </a:r>
            <a:r>
              <a:rPr sz="2800" dirty="0">
                <a:solidFill>
                  <a:schemeClr val="tx1"/>
                </a:solidFill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para</a:t>
            </a:r>
            <a:r>
              <a:rPr sz="2800" dirty="0">
                <a:solidFill>
                  <a:schemeClr val="tx1"/>
                </a:solidFill>
              </a:rPr>
              <a:t> el </a:t>
            </a:r>
            <a:r>
              <a:rPr sz="2800" dirty="0" err="1">
                <a:solidFill>
                  <a:schemeClr val="tx1"/>
                </a:solidFill>
              </a:rPr>
              <a:t>funcionamiento</a:t>
            </a:r>
            <a:r>
              <a:rPr sz="2800" dirty="0">
                <a:solidFill>
                  <a:schemeClr val="tx1"/>
                </a:solidFill>
              </a:rPr>
              <a:t> normal del </a:t>
            </a:r>
            <a:r>
              <a:rPr sz="2800" dirty="0" err="1">
                <a:solidFill>
                  <a:schemeClr val="tx1"/>
                </a:solidFill>
              </a:rPr>
              <a:t>sistema</a:t>
            </a:r>
            <a:r>
              <a:rPr sz="2800" dirty="0">
                <a:solidFill>
                  <a:schemeClr val="tx1"/>
                </a:solidFill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inmunitario</a:t>
            </a:r>
            <a:endParaRPr lang="en-US" sz="2800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sz="2800" dirty="0" err="1">
                <a:solidFill>
                  <a:schemeClr val="tx1"/>
                </a:solidFill>
              </a:rPr>
              <a:t>Protección</a:t>
            </a:r>
            <a:r>
              <a:rPr sz="2800" dirty="0">
                <a:solidFill>
                  <a:schemeClr val="tx1"/>
                </a:solidFill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antioxidante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13314" name="AutoShape 2" descr="DSC_8387workingv5.jpg - Latest 09/24/12 03:04 PM EDT - Elliot Everh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DSC_8387workingv5.jpg - Latest 09/24/12 03:04 PM EDT - Elliot Everh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228600" y="5638800"/>
            <a:ext cx="2590800" cy="9906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sz="3600" b="1" dirty="0">
                <a:solidFill>
                  <a:srgbClr val="556C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HACE QUE ISOTONIX® MULTIVITAMINAS SEA UN PRODUCTO ÚNICO?</a:t>
            </a:r>
            <a:endParaRPr lang="en-US" sz="3600" dirty="0">
              <a:solidFill>
                <a:srgbClr val="556C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76400"/>
            <a:ext cx="6248400" cy="5181600"/>
          </a:xfrm>
        </p:spPr>
        <p:txBody>
          <a:bodyPr>
            <a:normAutofit fontScale="92500" lnSpcReduction="10000"/>
          </a:bodyPr>
          <a:lstStyle/>
          <a:p>
            <a:r>
              <a:rPr sz="2400" dirty="0" err="1"/>
              <a:t>Acompañados</a:t>
            </a:r>
            <a:r>
              <a:rPr sz="2400" dirty="0"/>
              <a:t> de un </a:t>
            </a:r>
            <a:r>
              <a:rPr sz="2400" dirty="0" err="1"/>
              <a:t>régimen</a:t>
            </a:r>
            <a:r>
              <a:rPr sz="2400" dirty="0"/>
              <a:t> </a:t>
            </a:r>
            <a:r>
              <a:rPr sz="2400" dirty="0" err="1"/>
              <a:t>alimenticio</a:t>
            </a:r>
            <a:r>
              <a:rPr sz="2400" dirty="0"/>
              <a:t> </a:t>
            </a:r>
            <a:r>
              <a:rPr sz="2400" dirty="0" err="1"/>
              <a:t>equilibrado</a:t>
            </a:r>
            <a:r>
              <a:rPr sz="2400" dirty="0"/>
              <a:t>, los </a:t>
            </a:r>
            <a:r>
              <a:rPr sz="2400" dirty="0" err="1"/>
              <a:t>complementos</a:t>
            </a:r>
            <a:r>
              <a:rPr sz="2400" dirty="0"/>
              <a:t> de </a:t>
            </a:r>
            <a:r>
              <a:rPr sz="2400" dirty="0" err="1"/>
              <a:t>vitaminas</a:t>
            </a:r>
            <a:r>
              <a:rPr sz="2400" dirty="0"/>
              <a:t> y </a:t>
            </a:r>
            <a:r>
              <a:rPr sz="2400" dirty="0" err="1"/>
              <a:t>minerales</a:t>
            </a:r>
            <a:r>
              <a:rPr sz="2400" dirty="0"/>
              <a:t> </a:t>
            </a:r>
            <a:r>
              <a:rPr sz="2400" dirty="0" err="1"/>
              <a:t>pueden</a:t>
            </a:r>
            <a:r>
              <a:rPr sz="2400" dirty="0"/>
              <a:t> </a:t>
            </a:r>
            <a:r>
              <a:rPr sz="2400" dirty="0" err="1"/>
              <a:t>representar</a:t>
            </a:r>
            <a:r>
              <a:rPr sz="2400" dirty="0"/>
              <a:t> un </a:t>
            </a:r>
            <a:r>
              <a:rPr sz="2400" dirty="0" err="1"/>
              <a:t>sistema</a:t>
            </a:r>
            <a:r>
              <a:rPr sz="2400" dirty="0"/>
              <a:t> </a:t>
            </a:r>
            <a:r>
              <a:rPr sz="2400" dirty="0" err="1"/>
              <a:t>inmunitario</a:t>
            </a:r>
            <a:r>
              <a:rPr sz="2400" dirty="0"/>
              <a:t> </a:t>
            </a:r>
            <a:r>
              <a:rPr sz="2400" dirty="0" err="1"/>
              <a:t>más</a:t>
            </a:r>
            <a:r>
              <a:rPr sz="2400" dirty="0"/>
              <a:t> </a:t>
            </a:r>
            <a:r>
              <a:rPr sz="2400" dirty="0" err="1"/>
              <a:t>fuerte</a:t>
            </a:r>
            <a:r>
              <a:rPr sz="2400" dirty="0"/>
              <a:t>, </a:t>
            </a:r>
            <a:r>
              <a:rPr sz="2400" dirty="0" err="1"/>
              <a:t>menos</a:t>
            </a:r>
            <a:r>
              <a:rPr sz="2400" dirty="0"/>
              <a:t> </a:t>
            </a:r>
            <a:r>
              <a:rPr sz="2400" dirty="0" err="1"/>
              <a:t>enfermedades</a:t>
            </a:r>
            <a:r>
              <a:rPr sz="2400" dirty="0"/>
              <a:t> y </a:t>
            </a:r>
            <a:r>
              <a:rPr sz="2400" dirty="0" err="1"/>
              <a:t>mejor</a:t>
            </a:r>
            <a:r>
              <a:rPr sz="2400" dirty="0"/>
              <a:t> </a:t>
            </a:r>
            <a:r>
              <a:rPr sz="2400" dirty="0" err="1"/>
              <a:t>salud</a:t>
            </a:r>
            <a:r>
              <a:rPr sz="2400" dirty="0"/>
              <a:t>.</a:t>
            </a:r>
          </a:p>
          <a:p>
            <a:r>
              <a:rPr sz="2400" dirty="0" err="1"/>
              <a:t>Isotonix</a:t>
            </a:r>
            <a:r>
              <a:rPr sz="2400" baseline="30000" dirty="0"/>
              <a:t>®</a:t>
            </a:r>
            <a:r>
              <a:rPr sz="2400" dirty="0"/>
              <a:t> </a:t>
            </a:r>
            <a:r>
              <a:rPr sz="2400" dirty="0" err="1"/>
              <a:t>Multivitaminas</a:t>
            </a:r>
            <a:r>
              <a:rPr sz="2400" dirty="0"/>
              <a:t> </a:t>
            </a:r>
            <a:r>
              <a:rPr sz="2400" dirty="0" err="1"/>
              <a:t>es</a:t>
            </a:r>
            <a:r>
              <a:rPr sz="2400" dirty="0"/>
              <a:t> un </a:t>
            </a:r>
            <a:r>
              <a:rPr sz="2400" dirty="0" err="1"/>
              <a:t>complemento</a:t>
            </a:r>
            <a:r>
              <a:rPr sz="2400" dirty="0"/>
              <a:t> </a:t>
            </a:r>
            <a:r>
              <a:rPr sz="2400" dirty="0" err="1"/>
              <a:t>alimenticio</a:t>
            </a:r>
            <a:r>
              <a:rPr sz="2400" dirty="0"/>
              <a:t> </a:t>
            </a:r>
            <a:r>
              <a:rPr sz="2400" dirty="0" err="1"/>
              <a:t>isotónico</a:t>
            </a:r>
            <a:r>
              <a:rPr sz="2400" dirty="0"/>
              <a:t> </a:t>
            </a:r>
            <a:r>
              <a:rPr sz="2400" dirty="0" err="1"/>
              <a:t>que</a:t>
            </a:r>
            <a:r>
              <a:rPr sz="2400" dirty="0"/>
              <a:t> </a:t>
            </a:r>
            <a:r>
              <a:rPr sz="2400" dirty="0" err="1"/>
              <a:t>contiene</a:t>
            </a:r>
            <a:r>
              <a:rPr sz="2400" dirty="0"/>
              <a:t> 100 % o </a:t>
            </a:r>
            <a:r>
              <a:rPr sz="2400" dirty="0" err="1"/>
              <a:t>más</a:t>
            </a:r>
            <a:r>
              <a:rPr sz="2400" dirty="0"/>
              <a:t> de la </a:t>
            </a:r>
            <a:r>
              <a:rPr sz="2400" dirty="0" err="1"/>
              <a:t>cantidad</a:t>
            </a:r>
            <a:r>
              <a:rPr sz="2400" dirty="0"/>
              <a:t> </a:t>
            </a:r>
            <a:r>
              <a:rPr sz="2400" dirty="0" err="1"/>
              <a:t>diaria</a:t>
            </a:r>
            <a:r>
              <a:rPr sz="2400" dirty="0"/>
              <a:t> </a:t>
            </a:r>
            <a:r>
              <a:rPr sz="2400" dirty="0" err="1"/>
              <a:t>recomendada</a:t>
            </a:r>
            <a:r>
              <a:rPr sz="2400" dirty="0"/>
              <a:t> (CDR) de la </a:t>
            </a:r>
            <a:r>
              <a:rPr sz="2400" dirty="0" err="1"/>
              <a:t>mayoría</a:t>
            </a:r>
            <a:r>
              <a:rPr sz="2400" dirty="0"/>
              <a:t> de </a:t>
            </a:r>
            <a:r>
              <a:rPr sz="2400" dirty="0" err="1"/>
              <a:t>las</a:t>
            </a:r>
            <a:r>
              <a:rPr sz="2400" dirty="0"/>
              <a:t> </a:t>
            </a:r>
            <a:r>
              <a:rPr sz="2400" dirty="0" err="1"/>
              <a:t>vitaminas</a:t>
            </a:r>
            <a:r>
              <a:rPr sz="2400" dirty="0"/>
              <a:t> y </a:t>
            </a:r>
            <a:r>
              <a:rPr sz="2400" dirty="0" err="1"/>
              <a:t>minerales</a:t>
            </a:r>
            <a:r>
              <a:rPr sz="2400" dirty="0"/>
              <a:t>.</a:t>
            </a:r>
          </a:p>
          <a:p>
            <a:r>
              <a:rPr sz="2400" dirty="0" err="1"/>
              <a:t>Isotonix</a:t>
            </a:r>
            <a:r>
              <a:rPr sz="2400" baseline="30000" dirty="0"/>
              <a:t>®</a:t>
            </a:r>
            <a:r>
              <a:rPr sz="2400" dirty="0"/>
              <a:t> </a:t>
            </a:r>
            <a:r>
              <a:rPr sz="2400" dirty="0" err="1"/>
              <a:t>Multivitaminas</a:t>
            </a:r>
            <a:r>
              <a:rPr sz="2400" dirty="0"/>
              <a:t> </a:t>
            </a:r>
            <a:r>
              <a:rPr sz="2400" dirty="0" err="1"/>
              <a:t>compensa</a:t>
            </a:r>
            <a:r>
              <a:rPr sz="2400" dirty="0"/>
              <a:t> </a:t>
            </a:r>
            <a:r>
              <a:rPr sz="2400" dirty="0" err="1"/>
              <a:t>deficiencias</a:t>
            </a:r>
            <a:r>
              <a:rPr sz="2400" dirty="0"/>
              <a:t> </a:t>
            </a:r>
            <a:r>
              <a:rPr sz="2400" dirty="0" err="1"/>
              <a:t>nutricionales</a:t>
            </a:r>
            <a:r>
              <a:rPr sz="2400" dirty="0"/>
              <a:t> y </a:t>
            </a:r>
            <a:r>
              <a:rPr sz="2400" dirty="0" err="1"/>
              <a:t>ayuda</a:t>
            </a:r>
            <a:r>
              <a:rPr sz="2400" dirty="0"/>
              <a:t> a </a:t>
            </a:r>
            <a:r>
              <a:rPr sz="2400" dirty="0" err="1"/>
              <a:t>mantener</a:t>
            </a:r>
            <a:r>
              <a:rPr sz="2400" dirty="0"/>
              <a:t> un </a:t>
            </a:r>
            <a:r>
              <a:rPr sz="2400" dirty="0" err="1"/>
              <a:t>funcionamiento</a:t>
            </a:r>
            <a:r>
              <a:rPr sz="2400" dirty="0"/>
              <a:t> </a:t>
            </a:r>
            <a:r>
              <a:rPr sz="2400" dirty="0" err="1"/>
              <a:t>metabólico</a:t>
            </a:r>
            <a:r>
              <a:rPr sz="2400" dirty="0"/>
              <a:t> normal, en especial </a:t>
            </a:r>
            <a:r>
              <a:rPr sz="2400" dirty="0" err="1"/>
              <a:t>tratándose</a:t>
            </a:r>
            <a:r>
              <a:rPr sz="2400" dirty="0"/>
              <a:t> de </a:t>
            </a:r>
            <a:r>
              <a:rPr sz="2400" dirty="0" err="1"/>
              <a:t>atletas</a:t>
            </a:r>
            <a:r>
              <a:rPr sz="2400" dirty="0"/>
              <a:t>, de </a:t>
            </a:r>
            <a:r>
              <a:rPr sz="2400" dirty="0" err="1"/>
              <a:t>adolescentes</a:t>
            </a:r>
            <a:r>
              <a:rPr sz="2400" dirty="0"/>
              <a:t> en </a:t>
            </a:r>
            <a:r>
              <a:rPr sz="2400" dirty="0" err="1"/>
              <a:t>crecimiento</a:t>
            </a:r>
            <a:r>
              <a:rPr sz="2400" dirty="0"/>
              <a:t> y de </a:t>
            </a:r>
            <a:r>
              <a:rPr sz="2400" dirty="0" err="1"/>
              <a:t>mujeres</a:t>
            </a:r>
            <a:r>
              <a:rPr sz="2400" dirty="0"/>
              <a:t> </a:t>
            </a:r>
            <a:r>
              <a:rPr sz="2400" dirty="0" err="1"/>
              <a:t>premenopáusicas</a:t>
            </a:r>
            <a:r>
              <a:rPr sz="2400" dirty="0"/>
              <a:t>.</a:t>
            </a:r>
            <a:endParaRPr lang="en-US" sz="2400" dirty="0"/>
          </a:p>
        </p:txBody>
      </p:sp>
      <p:pic>
        <p:nvPicPr>
          <p:cNvPr id="8" name="Picture 7" descr="Untitled 0146 copy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2066925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sz="3600" b="1" dirty="0">
                <a:solidFill>
                  <a:srgbClr val="556C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BENEFICIOS DE ISOTONIX® MULTIVITAMINAS PARA LA SALUD</a:t>
            </a:r>
            <a:endParaRPr lang="en-US" sz="3600" b="1" dirty="0">
              <a:solidFill>
                <a:srgbClr val="556C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 (Headings)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743200" y="2057400"/>
            <a:ext cx="6400800" cy="4114800"/>
          </a:xfrm>
        </p:spPr>
        <p:txBody>
          <a:bodyPr>
            <a:noAutofit/>
          </a:bodyPr>
          <a:lstStyle/>
          <a:p>
            <a:pPr marL="0" indent="-457200">
              <a:buNone/>
            </a:pPr>
            <a:r>
              <a:rPr sz="2400" dirty="0"/>
              <a:t>La </a:t>
            </a:r>
            <a:r>
              <a:rPr sz="2400" dirty="0" err="1"/>
              <a:t>composición</a:t>
            </a:r>
            <a:r>
              <a:rPr sz="2400" dirty="0"/>
              <a:t> </a:t>
            </a:r>
            <a:r>
              <a:rPr sz="2400" dirty="0" err="1"/>
              <a:t>multivitamínica</a:t>
            </a:r>
            <a:r>
              <a:rPr sz="2400" dirty="0"/>
              <a:t> y </a:t>
            </a:r>
            <a:r>
              <a:rPr sz="2400" dirty="0" err="1"/>
              <a:t>multimineral</a:t>
            </a:r>
            <a:r>
              <a:rPr sz="2400" dirty="0"/>
              <a:t> de </a:t>
            </a:r>
            <a:r>
              <a:rPr sz="2400" dirty="0" err="1"/>
              <a:t>Isotonix</a:t>
            </a:r>
            <a:r>
              <a:rPr sz="2400" baseline="30000" dirty="0"/>
              <a:t>®</a:t>
            </a:r>
            <a:r>
              <a:rPr sz="2400" dirty="0"/>
              <a:t> </a:t>
            </a:r>
            <a:r>
              <a:rPr sz="2400" dirty="0" err="1"/>
              <a:t>contribuye</a:t>
            </a:r>
            <a:r>
              <a:rPr sz="2400" dirty="0"/>
              <a:t> a lo </a:t>
            </a:r>
            <a:r>
              <a:rPr sz="2400" dirty="0" err="1"/>
              <a:t>siguiente</a:t>
            </a:r>
            <a:r>
              <a:rPr sz="2400" dirty="0"/>
              <a:t>:</a:t>
            </a:r>
          </a:p>
          <a:p>
            <a:r>
              <a:rPr sz="2400" dirty="0"/>
              <a:t>el </a:t>
            </a:r>
            <a:r>
              <a:rPr sz="2400" dirty="0" err="1"/>
              <a:t>funcionamiento</a:t>
            </a:r>
            <a:r>
              <a:rPr sz="2400" dirty="0"/>
              <a:t> </a:t>
            </a:r>
            <a:r>
              <a:rPr sz="2400" dirty="0" err="1"/>
              <a:t>inmunitario</a:t>
            </a:r>
            <a:r>
              <a:rPr sz="2400" dirty="0"/>
              <a:t> normal</a:t>
            </a:r>
          </a:p>
          <a:p>
            <a:r>
              <a:rPr sz="2400" dirty="0"/>
              <a:t>la </a:t>
            </a:r>
            <a:r>
              <a:rPr sz="2400" dirty="0" err="1"/>
              <a:t>salud</a:t>
            </a:r>
            <a:r>
              <a:rPr sz="2400" dirty="0"/>
              <a:t> </a:t>
            </a:r>
            <a:r>
              <a:rPr sz="2400" dirty="0" err="1"/>
              <a:t>ósea</a:t>
            </a:r>
            <a:r>
              <a:rPr sz="2400" dirty="0"/>
              <a:t> y dental</a:t>
            </a:r>
          </a:p>
          <a:p>
            <a:r>
              <a:rPr sz="2400" dirty="0"/>
              <a:t>el </a:t>
            </a:r>
            <a:r>
              <a:rPr sz="2400" dirty="0" err="1"/>
              <a:t>funcionamiento</a:t>
            </a:r>
            <a:r>
              <a:rPr sz="2400" dirty="0"/>
              <a:t> </a:t>
            </a:r>
            <a:r>
              <a:rPr sz="2400" dirty="0" err="1"/>
              <a:t>psicológico</a:t>
            </a:r>
            <a:r>
              <a:rPr sz="2400" dirty="0"/>
              <a:t> y </a:t>
            </a:r>
            <a:r>
              <a:rPr sz="2400" dirty="0" err="1"/>
              <a:t>cognitivo</a:t>
            </a:r>
            <a:endParaRPr sz="2400" dirty="0"/>
          </a:p>
          <a:p>
            <a:r>
              <a:rPr sz="2400" dirty="0"/>
              <a:t>la </a:t>
            </a:r>
            <a:r>
              <a:rPr sz="2400" dirty="0" err="1"/>
              <a:t>protección</a:t>
            </a:r>
            <a:r>
              <a:rPr sz="2400" dirty="0"/>
              <a:t> de </a:t>
            </a:r>
            <a:r>
              <a:rPr sz="2400" dirty="0" err="1"/>
              <a:t>las</a:t>
            </a:r>
            <a:r>
              <a:rPr sz="2400" dirty="0"/>
              <a:t> </a:t>
            </a:r>
            <a:r>
              <a:rPr sz="2400" dirty="0" err="1"/>
              <a:t>células</a:t>
            </a:r>
            <a:r>
              <a:rPr sz="2400" dirty="0"/>
              <a:t> contra el </a:t>
            </a:r>
            <a:r>
              <a:rPr sz="2400" dirty="0" err="1"/>
              <a:t>estrés</a:t>
            </a:r>
            <a:r>
              <a:rPr sz="2400" dirty="0"/>
              <a:t> </a:t>
            </a:r>
            <a:r>
              <a:rPr sz="2400" dirty="0" err="1"/>
              <a:t>oxidativo</a:t>
            </a:r>
            <a:r>
              <a:rPr sz="2400" dirty="0"/>
              <a:t> (</a:t>
            </a:r>
            <a:r>
              <a:rPr sz="2400" dirty="0" err="1"/>
              <a:t>protección</a:t>
            </a:r>
            <a:r>
              <a:rPr sz="2400" dirty="0"/>
              <a:t> </a:t>
            </a:r>
            <a:r>
              <a:rPr sz="2400" dirty="0" err="1"/>
              <a:t>antioxidante</a:t>
            </a:r>
            <a:r>
              <a:rPr sz="2400" dirty="0"/>
              <a:t>)</a:t>
            </a:r>
          </a:p>
          <a:p>
            <a:r>
              <a:rPr sz="2400" dirty="0"/>
              <a:t>el </a:t>
            </a:r>
            <a:r>
              <a:rPr sz="2400" dirty="0" err="1"/>
              <a:t>mantenimiento</a:t>
            </a:r>
            <a:r>
              <a:rPr sz="2400" dirty="0"/>
              <a:t> normal de los </a:t>
            </a:r>
            <a:r>
              <a:rPr sz="2400" dirty="0" err="1"/>
              <a:t>glóbulos</a:t>
            </a:r>
            <a:r>
              <a:rPr sz="2400" dirty="0"/>
              <a:t> </a:t>
            </a:r>
            <a:r>
              <a:rPr sz="2400" dirty="0" err="1"/>
              <a:t>rojos</a:t>
            </a:r>
            <a:endParaRPr sz="24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228600" y="5638800"/>
            <a:ext cx="2590800" cy="9906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3314" name="AutoShape 2" descr="DSC_8387workingv5.jpg - Latest 09/24/12 03:04 PM EDT - Elliot Everh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DSC_8387workingv5.jpg - Latest 09/24/12 03:04 PM EDT - Elliot Everh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Untitled 0146 copy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2066925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228600" y="5638800"/>
            <a:ext cx="2590800" cy="9906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Autofit/>
          </a:bodyPr>
          <a:lstStyle/>
          <a:p>
            <a:r>
              <a:rPr sz="3600" b="1" dirty="0">
                <a:solidFill>
                  <a:srgbClr val="556C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HACE QUE ISOTONIX® COMPLEJO B ACTIVADO SEA UN PRODUCTO ÚNICO?</a:t>
            </a:r>
            <a:endParaRPr lang="en-US" sz="3600" b="1" dirty="0">
              <a:solidFill>
                <a:srgbClr val="556C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2133600"/>
            <a:ext cx="6019800" cy="3886200"/>
          </a:xfrm>
        </p:spPr>
        <p:txBody>
          <a:bodyPr>
            <a:normAutofit fontScale="92500"/>
          </a:bodyPr>
          <a:lstStyle/>
          <a:p>
            <a:r>
              <a:rPr sz="2400" dirty="0" err="1"/>
              <a:t>Compuesto</a:t>
            </a:r>
            <a:r>
              <a:rPr sz="2400" dirty="0"/>
              <a:t> de </a:t>
            </a:r>
            <a:r>
              <a:rPr sz="2400" dirty="0" err="1"/>
              <a:t>una</a:t>
            </a:r>
            <a:r>
              <a:rPr sz="2400" dirty="0"/>
              <a:t> </a:t>
            </a:r>
            <a:r>
              <a:rPr sz="2400" dirty="0" err="1"/>
              <a:t>mezcla</a:t>
            </a:r>
            <a:r>
              <a:rPr sz="2400" dirty="0"/>
              <a:t> de 8 </a:t>
            </a:r>
            <a:r>
              <a:rPr sz="2400" dirty="0" err="1"/>
              <a:t>vitaminas</a:t>
            </a:r>
            <a:r>
              <a:rPr sz="2400" dirty="0"/>
              <a:t> </a:t>
            </a:r>
            <a:r>
              <a:rPr sz="2400" dirty="0" err="1"/>
              <a:t>esenciales</a:t>
            </a:r>
            <a:r>
              <a:rPr sz="2400" dirty="0"/>
              <a:t> del </a:t>
            </a:r>
            <a:r>
              <a:rPr sz="2400" dirty="0" err="1"/>
              <a:t>complejo</a:t>
            </a:r>
            <a:r>
              <a:rPr sz="2400" dirty="0"/>
              <a:t> B </a:t>
            </a:r>
            <a:r>
              <a:rPr sz="2400" dirty="0" err="1"/>
              <a:t>que</a:t>
            </a:r>
            <a:r>
              <a:rPr sz="2400" dirty="0"/>
              <a:t> </a:t>
            </a:r>
            <a:r>
              <a:rPr sz="2400" dirty="0" err="1"/>
              <a:t>desempeñan</a:t>
            </a:r>
            <a:r>
              <a:rPr sz="2400" dirty="0"/>
              <a:t> un </a:t>
            </a:r>
            <a:r>
              <a:rPr sz="2400" dirty="0" err="1"/>
              <a:t>papel</a:t>
            </a:r>
            <a:r>
              <a:rPr sz="2400" dirty="0"/>
              <a:t> </a:t>
            </a:r>
            <a:r>
              <a:rPr sz="2400" dirty="0" err="1"/>
              <a:t>importante</a:t>
            </a:r>
            <a:r>
              <a:rPr sz="2400" dirty="0"/>
              <a:t> en el </a:t>
            </a:r>
            <a:r>
              <a:rPr sz="2400" dirty="0" err="1"/>
              <a:t>metabolismo</a:t>
            </a:r>
            <a:r>
              <a:rPr sz="2400" dirty="0"/>
              <a:t> y en la </a:t>
            </a:r>
            <a:r>
              <a:rPr sz="2400" dirty="0" err="1"/>
              <a:t>protección</a:t>
            </a:r>
            <a:r>
              <a:rPr sz="2400" dirty="0"/>
              <a:t> de </a:t>
            </a:r>
            <a:r>
              <a:rPr sz="2400" dirty="0" err="1"/>
              <a:t>las</a:t>
            </a:r>
            <a:r>
              <a:rPr sz="2400" dirty="0"/>
              <a:t> </a:t>
            </a:r>
            <a:r>
              <a:rPr sz="2400" dirty="0" err="1"/>
              <a:t>células</a:t>
            </a:r>
            <a:r>
              <a:rPr sz="2400" dirty="0"/>
              <a:t> contra el </a:t>
            </a:r>
            <a:r>
              <a:rPr sz="2400" dirty="0" err="1"/>
              <a:t>estrés</a:t>
            </a:r>
            <a:r>
              <a:rPr sz="2400" dirty="0"/>
              <a:t> </a:t>
            </a:r>
            <a:r>
              <a:rPr sz="2400" dirty="0" err="1"/>
              <a:t>oxidativo</a:t>
            </a:r>
            <a:r>
              <a:rPr sz="2400" dirty="0"/>
              <a:t>, </a:t>
            </a:r>
            <a:r>
              <a:rPr sz="2400" dirty="0" err="1"/>
              <a:t>Isotonix</a:t>
            </a:r>
            <a:r>
              <a:rPr sz="2400" baseline="30000" dirty="0"/>
              <a:t>®</a:t>
            </a:r>
            <a:r>
              <a:rPr sz="2400" dirty="0"/>
              <a:t> </a:t>
            </a:r>
            <a:r>
              <a:rPr sz="2400" dirty="0" err="1"/>
              <a:t>Complejo</a:t>
            </a:r>
            <a:r>
              <a:rPr sz="2400" dirty="0"/>
              <a:t> B </a:t>
            </a:r>
            <a:r>
              <a:rPr sz="2400" dirty="0" err="1"/>
              <a:t>Activado</a:t>
            </a:r>
            <a:r>
              <a:rPr sz="2400" dirty="0"/>
              <a:t> </a:t>
            </a:r>
            <a:r>
              <a:rPr sz="2400" dirty="0" err="1"/>
              <a:t>es</a:t>
            </a:r>
            <a:r>
              <a:rPr sz="2400" dirty="0"/>
              <a:t> un </a:t>
            </a:r>
            <a:r>
              <a:rPr sz="2400" dirty="0" err="1"/>
              <a:t>tónico</a:t>
            </a:r>
            <a:r>
              <a:rPr sz="2400" dirty="0"/>
              <a:t> </a:t>
            </a:r>
            <a:r>
              <a:rPr sz="2400" dirty="0" err="1"/>
              <a:t>energético</a:t>
            </a:r>
            <a:r>
              <a:rPr sz="2400" dirty="0"/>
              <a:t> y un </a:t>
            </a:r>
            <a:r>
              <a:rPr sz="2400" dirty="0" err="1"/>
              <a:t>reductor</a:t>
            </a:r>
            <a:r>
              <a:rPr sz="2400" dirty="0"/>
              <a:t> de </a:t>
            </a:r>
            <a:r>
              <a:rPr sz="2400" dirty="0" err="1"/>
              <a:t>estrés</a:t>
            </a:r>
            <a:r>
              <a:rPr sz="2400" dirty="0"/>
              <a:t>.</a:t>
            </a:r>
          </a:p>
          <a:p>
            <a:r>
              <a:rPr sz="2400" dirty="0" err="1"/>
              <a:t>Proporciona</a:t>
            </a:r>
            <a:r>
              <a:rPr sz="2400" dirty="0"/>
              <a:t> </a:t>
            </a:r>
            <a:r>
              <a:rPr sz="2400" dirty="0" err="1"/>
              <a:t>las</a:t>
            </a:r>
            <a:r>
              <a:rPr sz="2400" dirty="0"/>
              <a:t> </a:t>
            </a:r>
            <a:r>
              <a:rPr sz="2400" dirty="0" err="1"/>
              <a:t>formas</a:t>
            </a:r>
            <a:r>
              <a:rPr sz="2400" dirty="0"/>
              <a:t> </a:t>
            </a:r>
            <a:r>
              <a:rPr sz="2400" dirty="0" err="1"/>
              <a:t>metabólicamente</a:t>
            </a:r>
            <a:r>
              <a:rPr sz="2400" dirty="0"/>
              <a:t> </a:t>
            </a:r>
            <a:r>
              <a:rPr sz="2400" dirty="0" err="1"/>
              <a:t>activas</a:t>
            </a:r>
            <a:r>
              <a:rPr sz="2400" dirty="0"/>
              <a:t> de </a:t>
            </a:r>
            <a:r>
              <a:rPr sz="2400" dirty="0" err="1"/>
              <a:t>las</a:t>
            </a:r>
            <a:r>
              <a:rPr sz="2400" dirty="0"/>
              <a:t> </a:t>
            </a:r>
            <a:r>
              <a:rPr sz="2400" dirty="0" err="1"/>
              <a:t>vitaminas</a:t>
            </a:r>
            <a:r>
              <a:rPr sz="2400" dirty="0"/>
              <a:t> B6, B12 y del </a:t>
            </a:r>
            <a:r>
              <a:rPr sz="2400" dirty="0" err="1"/>
              <a:t>ácido</a:t>
            </a:r>
            <a:r>
              <a:rPr sz="2400" dirty="0"/>
              <a:t> </a:t>
            </a:r>
            <a:r>
              <a:rPr sz="2400" dirty="0" err="1"/>
              <a:t>fólico</a:t>
            </a:r>
            <a:r>
              <a:rPr sz="2400" dirty="0"/>
              <a:t> </a:t>
            </a:r>
            <a:r>
              <a:rPr sz="2400" dirty="0" err="1"/>
              <a:t>que</a:t>
            </a:r>
            <a:r>
              <a:rPr sz="2400" dirty="0"/>
              <a:t> </a:t>
            </a:r>
            <a:r>
              <a:rPr sz="2400" dirty="0" err="1"/>
              <a:t>permiten</a:t>
            </a:r>
            <a:r>
              <a:rPr sz="2400" dirty="0"/>
              <a:t> al </a:t>
            </a:r>
            <a:r>
              <a:rPr sz="2400" dirty="0" err="1"/>
              <a:t>organismo</a:t>
            </a:r>
            <a:r>
              <a:rPr sz="2400" dirty="0"/>
              <a:t> </a:t>
            </a:r>
            <a:r>
              <a:rPr sz="2400" dirty="0" err="1"/>
              <a:t>una</a:t>
            </a:r>
            <a:r>
              <a:rPr sz="2400" dirty="0"/>
              <a:t> </a:t>
            </a:r>
            <a:r>
              <a:rPr sz="2400" dirty="0" err="1"/>
              <a:t>rápida</a:t>
            </a:r>
            <a:r>
              <a:rPr sz="2400" dirty="0"/>
              <a:t> y </a:t>
            </a:r>
            <a:r>
              <a:rPr sz="2400" dirty="0" err="1"/>
              <a:t>eficiente</a:t>
            </a:r>
            <a:r>
              <a:rPr sz="2400" dirty="0"/>
              <a:t> </a:t>
            </a:r>
            <a:r>
              <a:rPr sz="2400" dirty="0" err="1"/>
              <a:t>utilización</a:t>
            </a:r>
            <a:r>
              <a:rPr sz="2400" dirty="0"/>
              <a:t> de </a:t>
            </a:r>
            <a:r>
              <a:rPr sz="2400" dirty="0" err="1"/>
              <a:t>nutrientes</a:t>
            </a:r>
            <a:r>
              <a:rPr sz="2400" dirty="0"/>
              <a:t> </a:t>
            </a:r>
            <a:r>
              <a:rPr sz="2400" dirty="0" err="1"/>
              <a:t>vitales</a:t>
            </a:r>
            <a:r>
              <a:rPr sz="2400" dirty="0"/>
              <a:t>.</a:t>
            </a:r>
          </a:p>
        </p:txBody>
      </p:sp>
      <p:pic>
        <p:nvPicPr>
          <p:cNvPr id="7" name="Picture 6" descr="UK_ENG_UK13055_activatedBComplex100g_0112.png"/>
          <p:cNvPicPr>
            <a:picLocks noChangeAspect="1"/>
          </p:cNvPicPr>
          <p:nvPr/>
        </p:nvPicPr>
        <p:blipFill rotWithShape="1">
          <a:blip r:embed="rId3" cstate="print"/>
          <a:srcRect r="37587"/>
          <a:stretch/>
        </p:blipFill>
        <p:spPr>
          <a:xfrm>
            <a:off x="-4038600" y="609600"/>
            <a:ext cx="7067550" cy="752105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sz="3600" b="1">
                <a:solidFill>
                  <a:srgbClr val="556C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BENEFICIOS DE ISOTONIX® COMPLEJO B ACTIVADO:</a:t>
            </a:r>
            <a:endParaRPr lang="en-US" sz="3600" b="1" dirty="0">
              <a:solidFill>
                <a:srgbClr val="556C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 (Headings)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743200" y="1828800"/>
            <a:ext cx="6781800" cy="48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sz="2400" dirty="0" err="1"/>
              <a:t>Isotonix</a:t>
            </a:r>
            <a:r>
              <a:rPr sz="2400" baseline="30000" dirty="0"/>
              <a:t>®</a:t>
            </a:r>
            <a:r>
              <a:rPr sz="2400" dirty="0"/>
              <a:t> </a:t>
            </a:r>
            <a:r>
              <a:rPr sz="2400" dirty="0" err="1"/>
              <a:t>Complejo</a:t>
            </a:r>
            <a:r>
              <a:rPr sz="2400" dirty="0"/>
              <a:t> B </a:t>
            </a:r>
            <a:r>
              <a:rPr sz="2400" dirty="0" err="1"/>
              <a:t>Activado</a:t>
            </a:r>
            <a:r>
              <a:rPr sz="2400" dirty="0"/>
              <a:t> </a:t>
            </a:r>
            <a:r>
              <a:rPr sz="2400" dirty="0" err="1"/>
              <a:t>contribuye</a:t>
            </a:r>
            <a:r>
              <a:rPr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sz="2400" dirty="0" smtClean="0"/>
              <a:t>a </a:t>
            </a:r>
            <a:r>
              <a:rPr sz="2400" dirty="0"/>
              <a:t>lo </a:t>
            </a:r>
            <a:r>
              <a:rPr sz="2400" dirty="0" err="1"/>
              <a:t>siguiente</a:t>
            </a:r>
            <a:r>
              <a:rPr sz="2400" dirty="0"/>
              <a:t>:</a:t>
            </a:r>
          </a:p>
          <a:p>
            <a:r>
              <a:rPr sz="2400" dirty="0"/>
              <a:t>el </a:t>
            </a:r>
            <a:r>
              <a:rPr sz="2400" dirty="0" err="1"/>
              <a:t>funcionamiento</a:t>
            </a:r>
            <a:r>
              <a:rPr sz="2400" dirty="0"/>
              <a:t> normal del </a:t>
            </a:r>
            <a:r>
              <a:rPr sz="2400" dirty="0" err="1"/>
              <a:t>corazón</a:t>
            </a:r>
            <a:endParaRPr sz="2400" dirty="0"/>
          </a:p>
          <a:p>
            <a:r>
              <a:rPr sz="2400" dirty="0">
                <a:solidFill>
                  <a:schemeClr val="tx1"/>
                </a:solidFill>
              </a:rPr>
              <a:t>el </a:t>
            </a:r>
            <a:r>
              <a:rPr sz="2400" dirty="0" err="1">
                <a:solidFill>
                  <a:schemeClr val="tx1"/>
                </a:solidFill>
              </a:rPr>
              <a:t>metabolismo</a:t>
            </a:r>
            <a:r>
              <a:rPr sz="2400" dirty="0">
                <a:solidFill>
                  <a:schemeClr val="tx1"/>
                </a:solidFill>
              </a:rPr>
              <a:t> normal </a:t>
            </a:r>
            <a:r>
              <a:rPr sz="2400" dirty="0" err="1">
                <a:solidFill>
                  <a:schemeClr val="tx1"/>
                </a:solidFill>
              </a:rPr>
              <a:t>productor</a:t>
            </a:r>
            <a:r>
              <a:rPr sz="2400" dirty="0">
                <a:solidFill>
                  <a:schemeClr val="tx1"/>
                </a:solidFill>
              </a:rPr>
              <a:t> de </a:t>
            </a:r>
            <a:r>
              <a:rPr sz="2400" dirty="0" err="1">
                <a:solidFill>
                  <a:schemeClr val="tx1"/>
                </a:solidFill>
              </a:rPr>
              <a:t>energía</a:t>
            </a:r>
            <a:endParaRPr sz="2400" dirty="0">
              <a:solidFill>
                <a:schemeClr val="tx1"/>
              </a:solidFill>
            </a:endParaRPr>
          </a:p>
          <a:p>
            <a:r>
              <a:rPr sz="2400" dirty="0"/>
              <a:t>la </a:t>
            </a:r>
            <a:r>
              <a:rPr sz="2400" dirty="0" err="1"/>
              <a:t>reducción</a:t>
            </a:r>
            <a:r>
              <a:rPr sz="2400" dirty="0"/>
              <a:t> del </a:t>
            </a:r>
            <a:r>
              <a:rPr sz="2400" dirty="0" err="1"/>
              <a:t>cansancio</a:t>
            </a:r>
            <a:r>
              <a:rPr sz="2400" dirty="0"/>
              <a:t> y de la </a:t>
            </a:r>
            <a:r>
              <a:rPr sz="2400" dirty="0" err="1"/>
              <a:t>fatiga</a:t>
            </a:r>
            <a:endParaRPr sz="2400" dirty="0"/>
          </a:p>
          <a:p>
            <a:r>
              <a:rPr sz="2400" dirty="0">
                <a:solidFill>
                  <a:schemeClr val="tx1"/>
                </a:solidFill>
              </a:rPr>
              <a:t>el </a:t>
            </a:r>
            <a:r>
              <a:rPr sz="2400" dirty="0" err="1">
                <a:solidFill>
                  <a:schemeClr val="tx1"/>
                </a:solidFill>
              </a:rPr>
              <a:t>funcionamiento</a:t>
            </a:r>
            <a:r>
              <a:rPr sz="2400" dirty="0">
                <a:solidFill>
                  <a:schemeClr val="tx1"/>
                </a:solidFill>
              </a:rPr>
              <a:t> normal de los </a:t>
            </a:r>
            <a:r>
              <a:rPr sz="2400" dirty="0" err="1" smtClean="0">
                <a:solidFill>
                  <a:schemeClr val="tx1"/>
                </a:solidFill>
              </a:rPr>
              <a:t>sistemas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sz="2400" dirty="0" err="1" smtClean="0">
                <a:solidFill>
                  <a:schemeClr val="tx1"/>
                </a:solidFill>
              </a:rPr>
              <a:t>nervioso</a:t>
            </a:r>
            <a:r>
              <a:rPr sz="2400" dirty="0" smtClean="0">
                <a:solidFill>
                  <a:schemeClr val="tx1"/>
                </a:solidFill>
              </a:rPr>
              <a:t> </a:t>
            </a:r>
            <a:r>
              <a:rPr sz="2400" dirty="0">
                <a:solidFill>
                  <a:schemeClr val="tx1"/>
                </a:solidFill>
              </a:rPr>
              <a:t>e </a:t>
            </a:r>
            <a:r>
              <a:rPr sz="2400" dirty="0" err="1">
                <a:solidFill>
                  <a:schemeClr val="tx1"/>
                </a:solidFill>
              </a:rPr>
              <a:t>inmunitario</a:t>
            </a:r>
            <a:endParaRPr sz="2400" dirty="0">
              <a:solidFill>
                <a:schemeClr val="tx1"/>
              </a:solidFill>
            </a:endParaRPr>
          </a:p>
          <a:p>
            <a:r>
              <a:rPr sz="2400" dirty="0" err="1"/>
              <a:t>las</a:t>
            </a:r>
            <a:r>
              <a:rPr sz="2400" dirty="0"/>
              <a:t> </a:t>
            </a:r>
            <a:r>
              <a:rPr sz="2400" dirty="0" err="1"/>
              <a:t>funciones</a:t>
            </a:r>
            <a:r>
              <a:rPr sz="2400" dirty="0"/>
              <a:t> </a:t>
            </a:r>
            <a:r>
              <a:rPr sz="2400" dirty="0" err="1"/>
              <a:t>psicológicas</a:t>
            </a:r>
            <a:r>
              <a:rPr sz="2400" dirty="0"/>
              <a:t> </a:t>
            </a:r>
            <a:r>
              <a:rPr sz="2400" dirty="0" err="1"/>
              <a:t>normales</a:t>
            </a:r>
            <a:endParaRPr sz="2400" dirty="0"/>
          </a:p>
          <a:p>
            <a:r>
              <a:rPr sz="2400" dirty="0"/>
              <a:t>el </a:t>
            </a:r>
            <a:r>
              <a:rPr sz="2400" dirty="0" err="1"/>
              <a:t>metabolismo</a:t>
            </a:r>
            <a:r>
              <a:rPr sz="2400" dirty="0"/>
              <a:t> normal del </a:t>
            </a:r>
            <a:r>
              <a:rPr sz="2400" dirty="0" err="1"/>
              <a:t>hierro</a:t>
            </a:r>
            <a:endParaRPr sz="2400" dirty="0"/>
          </a:p>
          <a:p>
            <a:r>
              <a:rPr sz="2400" dirty="0"/>
              <a:t>la </a:t>
            </a:r>
            <a:r>
              <a:rPr sz="2400" dirty="0" err="1"/>
              <a:t>regulación</a:t>
            </a:r>
            <a:r>
              <a:rPr sz="2400" dirty="0"/>
              <a:t> de la </a:t>
            </a:r>
            <a:r>
              <a:rPr sz="2400" dirty="0" err="1"/>
              <a:t>actividad</a:t>
            </a:r>
            <a:r>
              <a:rPr sz="2400" dirty="0"/>
              <a:t> hormonal</a:t>
            </a:r>
          </a:p>
          <a:p>
            <a:r>
              <a:rPr sz="2400" dirty="0"/>
              <a:t>la </a:t>
            </a:r>
            <a:r>
              <a:rPr sz="2400" dirty="0" err="1"/>
              <a:t>síntesis</a:t>
            </a:r>
            <a:r>
              <a:rPr sz="2400" dirty="0"/>
              <a:t> normal de </a:t>
            </a:r>
            <a:r>
              <a:rPr sz="2400" dirty="0" err="1"/>
              <a:t>las</a:t>
            </a:r>
            <a:r>
              <a:rPr sz="2400" dirty="0"/>
              <a:t> </a:t>
            </a:r>
            <a:r>
              <a:rPr sz="2400" dirty="0" err="1"/>
              <a:t>proteínas</a:t>
            </a:r>
            <a:endParaRPr sz="2400" dirty="0"/>
          </a:p>
          <a:p>
            <a:r>
              <a:rPr sz="2400" dirty="0" err="1"/>
              <a:t>las</a:t>
            </a:r>
            <a:r>
              <a:rPr sz="2400" dirty="0"/>
              <a:t> </a:t>
            </a:r>
            <a:r>
              <a:rPr sz="2400" dirty="0" err="1"/>
              <a:t>funciones</a:t>
            </a:r>
            <a:r>
              <a:rPr sz="2400" dirty="0"/>
              <a:t> </a:t>
            </a:r>
            <a:r>
              <a:rPr sz="2400" dirty="0" err="1"/>
              <a:t>musculares</a:t>
            </a:r>
            <a:r>
              <a:rPr sz="2400" dirty="0"/>
              <a:t> </a:t>
            </a:r>
            <a:r>
              <a:rPr sz="2400" dirty="0" err="1"/>
              <a:t>normales</a:t>
            </a:r>
            <a:endParaRPr sz="2400" dirty="0"/>
          </a:p>
          <a:p>
            <a:r>
              <a:rPr sz="2400" dirty="0"/>
              <a:t>el </a:t>
            </a:r>
            <a:r>
              <a:rPr sz="2400" dirty="0" err="1"/>
              <a:t>mantenimiento</a:t>
            </a:r>
            <a:r>
              <a:rPr sz="2400" dirty="0"/>
              <a:t> de </a:t>
            </a:r>
            <a:r>
              <a:rPr sz="2400" dirty="0" err="1"/>
              <a:t>una</a:t>
            </a:r>
            <a:r>
              <a:rPr sz="2400" dirty="0"/>
              <a:t> </a:t>
            </a:r>
            <a:r>
              <a:rPr sz="2400" dirty="0" err="1"/>
              <a:t>tensión</a:t>
            </a:r>
            <a:r>
              <a:rPr sz="2400" dirty="0"/>
              <a:t> arterial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sz="2400" dirty="0" smtClean="0"/>
              <a:t>normal</a:t>
            </a:r>
            <a:endParaRPr sz="2400" dirty="0"/>
          </a:p>
          <a:p>
            <a:r>
              <a:rPr sz="2400" dirty="0"/>
              <a:t>el </a:t>
            </a:r>
            <a:r>
              <a:rPr sz="2400" dirty="0" err="1"/>
              <a:t>equilibrio</a:t>
            </a:r>
            <a:r>
              <a:rPr sz="2400" dirty="0"/>
              <a:t> de </a:t>
            </a:r>
            <a:r>
              <a:rPr sz="2400" dirty="0" err="1"/>
              <a:t>electrolitos</a:t>
            </a:r>
            <a:endParaRPr sz="24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228600" y="5638800"/>
            <a:ext cx="2590800" cy="9906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3314" name="AutoShape 2" descr="DSC_8387workingv5.jpg - Latest 09/24/12 03:04 PM EDT - Elliot Everh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DSC_8387workingv5.jpg - Latest 09/24/12 03:04 PM EDT - Elliot Everh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UK_ENG_UK13055_activatedBComplex100g_01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038600" y="609600"/>
            <a:ext cx="11323834" cy="752105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sz="2800" b="1" dirty="0">
                <a:solidFill>
                  <a:srgbClr val="556C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HACE QUE HEART HEALTH™ ESENCIAL OMEGA III ACEITE DE PESCADO CON VITAMINA E SEA UN PRODUCTO ÚNICO?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6172200" cy="4724400"/>
          </a:xfrm>
        </p:spPr>
        <p:txBody>
          <a:bodyPr>
            <a:normAutofit fontScale="85000" lnSpcReduction="20000"/>
          </a:bodyPr>
          <a:lstStyle/>
          <a:p>
            <a:r>
              <a:rPr dirty="0" err="1"/>
              <a:t>Contiene</a:t>
            </a:r>
            <a:r>
              <a:rPr dirty="0"/>
              <a:t> </a:t>
            </a:r>
            <a:r>
              <a:rPr dirty="0" err="1"/>
              <a:t>porcentajes</a:t>
            </a:r>
            <a:r>
              <a:rPr dirty="0"/>
              <a:t> </a:t>
            </a:r>
            <a:r>
              <a:rPr dirty="0" err="1"/>
              <a:t>significativos</a:t>
            </a:r>
            <a:r>
              <a:rPr dirty="0"/>
              <a:t> de </a:t>
            </a:r>
            <a:r>
              <a:rPr dirty="0" err="1"/>
              <a:t>ácidos</a:t>
            </a:r>
            <a:r>
              <a:rPr dirty="0"/>
              <a:t> EPA y DHA de </a:t>
            </a:r>
            <a:r>
              <a:rPr dirty="0" err="1"/>
              <a:t>alta</a:t>
            </a:r>
            <a:r>
              <a:rPr dirty="0"/>
              <a:t> </a:t>
            </a:r>
            <a:r>
              <a:rPr dirty="0" err="1"/>
              <a:t>calidad</a:t>
            </a:r>
            <a:r>
              <a:rPr dirty="0"/>
              <a:t> y </a:t>
            </a:r>
            <a:r>
              <a:rPr dirty="0" err="1"/>
              <a:t>pureza</a:t>
            </a:r>
            <a:r>
              <a:rPr dirty="0"/>
              <a:t>.</a:t>
            </a:r>
          </a:p>
          <a:p>
            <a:r>
              <a:rPr dirty="0"/>
              <a:t>Los </a:t>
            </a:r>
            <a:r>
              <a:rPr dirty="0" err="1"/>
              <a:t>aceites</a:t>
            </a:r>
            <a:r>
              <a:rPr dirty="0"/>
              <a:t> de </a:t>
            </a:r>
            <a:r>
              <a:rPr dirty="0" err="1"/>
              <a:t>pescado</a:t>
            </a:r>
            <a:r>
              <a:rPr dirty="0"/>
              <a:t> omega-3 </a:t>
            </a:r>
            <a:r>
              <a:rPr dirty="0" err="1"/>
              <a:t>utilizados</a:t>
            </a:r>
            <a:r>
              <a:rPr dirty="0"/>
              <a:t> en Heart Health</a:t>
            </a:r>
            <a:r>
              <a:rPr baseline="30000" dirty="0"/>
              <a:t>®</a:t>
            </a:r>
            <a:r>
              <a:rPr dirty="0"/>
              <a:t> </a:t>
            </a:r>
            <a:r>
              <a:rPr dirty="0" err="1"/>
              <a:t>provienen</a:t>
            </a:r>
            <a:r>
              <a:rPr dirty="0"/>
              <a:t> de </a:t>
            </a:r>
            <a:r>
              <a:rPr dirty="0" err="1"/>
              <a:t>sardinas</a:t>
            </a:r>
            <a:r>
              <a:rPr dirty="0"/>
              <a:t> y </a:t>
            </a:r>
            <a:r>
              <a:rPr dirty="0" err="1"/>
              <a:t>anchoas</a:t>
            </a:r>
            <a:r>
              <a:rPr dirty="0"/>
              <a:t> </a:t>
            </a:r>
            <a:r>
              <a:rPr dirty="0" err="1"/>
              <a:t>peruanas</a:t>
            </a:r>
            <a:r>
              <a:rPr dirty="0"/>
              <a:t>, </a:t>
            </a:r>
            <a:r>
              <a:rPr dirty="0" err="1"/>
              <a:t>las</a:t>
            </a:r>
            <a:r>
              <a:rPr dirty="0"/>
              <a:t> </a:t>
            </a:r>
            <a:r>
              <a:rPr dirty="0" err="1"/>
              <a:t>cuales</a:t>
            </a:r>
            <a:r>
              <a:rPr dirty="0"/>
              <a:t> </a:t>
            </a:r>
            <a:r>
              <a:rPr dirty="0" err="1"/>
              <a:t>tienen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menor</a:t>
            </a:r>
            <a:r>
              <a:rPr dirty="0"/>
              <a:t> </a:t>
            </a:r>
            <a:r>
              <a:rPr dirty="0" err="1"/>
              <a:t>probabilidad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los </a:t>
            </a:r>
            <a:r>
              <a:rPr dirty="0" err="1"/>
              <a:t>peces</a:t>
            </a:r>
            <a:r>
              <a:rPr dirty="0"/>
              <a:t> </a:t>
            </a:r>
            <a:r>
              <a:rPr dirty="0" err="1"/>
              <a:t>grandes</a:t>
            </a:r>
            <a:r>
              <a:rPr dirty="0"/>
              <a:t> de </a:t>
            </a:r>
            <a:r>
              <a:rPr dirty="0" err="1"/>
              <a:t>acumular</a:t>
            </a:r>
            <a:r>
              <a:rPr dirty="0"/>
              <a:t> </a:t>
            </a:r>
            <a:r>
              <a:rPr dirty="0" err="1"/>
              <a:t>toxinas</a:t>
            </a:r>
            <a:r>
              <a:rPr dirty="0"/>
              <a:t>.</a:t>
            </a:r>
          </a:p>
          <a:p>
            <a:r>
              <a:rPr dirty="0"/>
              <a:t>En los </a:t>
            </a:r>
            <a:r>
              <a:rPr dirty="0" err="1"/>
              <a:t>productos</a:t>
            </a:r>
            <a:r>
              <a:rPr dirty="0"/>
              <a:t> Heart Health</a:t>
            </a:r>
            <a:r>
              <a:rPr baseline="30000" dirty="0"/>
              <a:t>®</a:t>
            </a:r>
            <a:r>
              <a:rPr dirty="0"/>
              <a:t> se </a:t>
            </a:r>
            <a:r>
              <a:rPr dirty="0" err="1"/>
              <a:t>utiliza</a:t>
            </a:r>
            <a:r>
              <a:rPr dirty="0"/>
              <a:t> solo </a:t>
            </a:r>
            <a:r>
              <a:rPr dirty="0" err="1"/>
              <a:t>aceite</a:t>
            </a:r>
            <a:r>
              <a:rPr dirty="0"/>
              <a:t> de </a:t>
            </a:r>
            <a:r>
              <a:rPr dirty="0" err="1"/>
              <a:t>pescado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cumple</a:t>
            </a:r>
            <a:r>
              <a:rPr dirty="0"/>
              <a:t> o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excede</a:t>
            </a:r>
            <a:r>
              <a:rPr dirty="0"/>
              <a:t> </a:t>
            </a:r>
            <a:r>
              <a:rPr dirty="0" err="1"/>
              <a:t>las</a:t>
            </a:r>
            <a:r>
              <a:rPr dirty="0"/>
              <a:t> </a:t>
            </a:r>
            <a:r>
              <a:rPr dirty="0" err="1"/>
              <a:t>normas</a:t>
            </a:r>
            <a:r>
              <a:rPr dirty="0"/>
              <a:t> de la Unión </a:t>
            </a:r>
            <a:r>
              <a:rPr dirty="0" err="1"/>
              <a:t>Europea</a:t>
            </a:r>
            <a:r>
              <a:rPr dirty="0"/>
              <a:t>.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228600" y="5638800"/>
            <a:ext cx="2590800" cy="9906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pic>
        <p:nvPicPr>
          <p:cNvPr id="8" name="Picture 7" descr="1385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0" y="1828800"/>
            <a:ext cx="4800600" cy="4800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2800" b="1" dirty="0">
                <a:solidFill>
                  <a:srgbClr val="556C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BENEFICIOS PRINCIPALES DE HEART HEALTH™ ESENCIAL OMEGA III ACEITE DE PESCADO CON VITAMINA E: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00200"/>
            <a:ext cx="56388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t>Favorece la salud cardiovascular general</a:t>
            </a:r>
          </a:p>
          <a:p>
            <a:pPr lvl="0"/>
            <a:r>
              <a:t>EPA y DHA contribuyen al funcionamiento normal del corazón</a:t>
            </a:r>
          </a:p>
          <a:p>
            <a:pPr lvl="0"/>
            <a:r>
              <a:t>Cada porción diaria provee 3000 mg de aceite de pescado para suministrar 900 mg de EPA† y 600 mg de DHA</a:t>
            </a:r>
          </a:p>
          <a:p>
            <a:pPr lvl="0"/>
            <a:r>
              <a:t>Se obtiene un efecto beneficioso con una consumo diario de 250 mg de EPA y DHA.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3D2E-AFD6-4B73-9692-7376CA159120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8600" y="5638800"/>
            <a:ext cx="2590800" cy="9906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pic>
        <p:nvPicPr>
          <p:cNvPr id="9" name="Picture 8" descr="1385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0" y="1828800"/>
            <a:ext cx="4800600" cy="4800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17096</TotalTime>
  <Words>897</Words>
  <Application>Microsoft Office PowerPoint</Application>
  <PresentationFormat>On-screen Show (4:3)</PresentationFormat>
  <Paragraphs>88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Kit para el Bienestar Óptimo, contenido</vt:lpstr>
      <vt:lpstr>Ventajas principales del Kit para el Bienestar Óptimo</vt:lpstr>
      <vt:lpstr>¿QUÉ HACE QUE ISOTONIX® MULTIVITAMINAS SEA UN PRODUCTO ÚNICO?</vt:lpstr>
      <vt:lpstr>PRINCIPALES BENEFICIOS DE ISOTONIX® MULTIVITAMINAS PARA LA SALUD</vt:lpstr>
      <vt:lpstr>¿QUÉ HACE QUE ISOTONIX® COMPLEJO B ACTIVADO SEA UN PRODUCTO ÚNICO?</vt:lpstr>
      <vt:lpstr>PRINCIPALES BENEFICIOS DE ISOTONIX® COMPLEJO B ACTIVADO:</vt:lpstr>
      <vt:lpstr>¿QUÉ HACE QUE HEART HEALTH™ ESENCIAL OMEGA III ACEITE DE PESCADO CON VITAMINA E SEA UN PRODUCTO ÚNICO?</vt:lpstr>
      <vt:lpstr>BENEFICIOS PRINCIPALES DE HEART HEALTH™ ESENCIAL OMEGA III ACEITE DE PESCADO CON VITAMINA E:</vt:lpstr>
      <vt:lpstr>¡Datos y precios!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Australia</dc:title>
  <dc:subject>Isotonix Isochrome PowerPoint Sales Aid for Distributors</dc:subject>
  <dc:creator>Eddie Riddle</dc:creator>
  <cp:keywords>Isotonix Isochrome PowerPoint Presentation Sales Aid</cp:keywords>
  <dc:description>Isotonix Isochrome PowerPoint Sales Aid for Distributors</dc:description>
  <cp:lastModifiedBy>Abe Lopez</cp:lastModifiedBy>
  <cp:revision>1558</cp:revision>
  <dcterms:created xsi:type="dcterms:W3CDTF">2011-06-08T08:56:34Z</dcterms:created>
  <dcterms:modified xsi:type="dcterms:W3CDTF">2015-02-27T20:18:58Z</dcterms:modified>
</cp:coreProperties>
</file>